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8" r:id="rId3"/>
    <p:sldId id="300" r:id="rId4"/>
    <p:sldId id="257" r:id="rId5"/>
    <p:sldId id="324" r:id="rId6"/>
    <p:sldId id="328" r:id="rId7"/>
    <p:sldId id="330" r:id="rId8"/>
    <p:sldId id="329" r:id="rId9"/>
    <p:sldId id="341" r:id="rId10"/>
    <p:sldId id="354" r:id="rId11"/>
    <p:sldId id="340" r:id="rId12"/>
    <p:sldId id="335" r:id="rId13"/>
    <p:sldId id="336" r:id="rId14"/>
    <p:sldId id="358" r:id="rId15"/>
    <p:sldId id="338" r:id="rId16"/>
    <p:sldId id="339" r:id="rId17"/>
    <p:sldId id="325" r:id="rId18"/>
    <p:sldId id="327" r:id="rId19"/>
    <p:sldId id="326" r:id="rId20"/>
    <p:sldId id="331" r:id="rId21"/>
    <p:sldId id="342" r:id="rId22"/>
    <p:sldId id="350" r:id="rId23"/>
    <p:sldId id="337" r:id="rId24"/>
    <p:sldId id="344" r:id="rId25"/>
    <p:sldId id="343" r:id="rId26"/>
    <p:sldId id="345" r:id="rId27"/>
    <p:sldId id="351" r:id="rId28"/>
    <p:sldId id="364" r:id="rId29"/>
    <p:sldId id="365" r:id="rId30"/>
    <p:sldId id="366" r:id="rId31"/>
    <p:sldId id="363" r:id="rId32"/>
    <p:sldId id="376" r:id="rId33"/>
    <p:sldId id="333" r:id="rId34"/>
    <p:sldId id="369" r:id="rId35"/>
    <p:sldId id="370" r:id="rId36"/>
    <p:sldId id="346" r:id="rId37"/>
    <p:sldId id="361" r:id="rId38"/>
    <p:sldId id="362" r:id="rId39"/>
    <p:sldId id="368" r:id="rId40"/>
    <p:sldId id="371" r:id="rId41"/>
    <p:sldId id="359" r:id="rId42"/>
    <p:sldId id="375" r:id="rId43"/>
    <p:sldId id="349" r:id="rId44"/>
    <p:sldId id="373" r:id="rId45"/>
    <p:sldId id="347" r:id="rId46"/>
    <p:sldId id="374" r:id="rId47"/>
    <p:sldId id="357" r:id="rId48"/>
    <p:sldId id="299" r:id="rId49"/>
    <p:sldId id="298" r:id="rId50"/>
    <p:sldId id="323" r:id="rId51"/>
    <p:sldId id="32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A9C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3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1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27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95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71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1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3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42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9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1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2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1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7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9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4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6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4E311-99F9-4EED-B793-3C1ACDB644D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43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9.168.10:1880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aspberrypi.stackexchange.com/questions/83610/gpio-pinout-orientation-raspberypi-zero-w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osquitto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S0N5baNlQWJCUrhCEo8WlA" TargetMode="External"/><Relationship Id="rId3" Type="http://schemas.openxmlformats.org/officeDocument/2006/relationships/hyperlink" Target="https://www.youtube.com/user/greatscottlab" TargetMode="External"/><Relationship Id="rId7" Type="http://schemas.openxmlformats.org/officeDocument/2006/relationships/hyperlink" Target="https://www.youtube.com/channel/UCjiVhIvGmRZixSzupD0sS9Q" TargetMode="External"/><Relationship Id="rId2" Type="http://schemas.openxmlformats.org/officeDocument/2006/relationships/hyperlink" Target="https://www.youtube.com/channel/UCu7_D0o48KbfhpEohoP7YSQ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user/kdarrah1234" TargetMode="External"/><Relationship Id="rId5" Type="http://schemas.openxmlformats.org/officeDocument/2006/relationships/hyperlink" Target="https://www.youtube.com/user/bitlunislab" TargetMode="External"/><Relationship Id="rId4" Type="http://schemas.openxmlformats.org/officeDocument/2006/relationships/hyperlink" Target="https://www.youtube.com/user/dicktonybo" TargetMode="External"/><Relationship Id="rId9" Type="http://schemas.openxmlformats.org/officeDocument/2006/relationships/hyperlink" Target="https://www.tinkercad.com/circuit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red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B967-1DE3-45D7-B047-4ECB535E5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on premises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6E8F5-4A8B-4E58-8B3F-A4AFB8B7A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start an adventure with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Mosquitto: An Open Source MQTT Server">
            <a:extLst>
              <a:ext uri="{FF2B5EF4-FFF2-40B4-BE49-F238E27FC236}">
                <a16:creationId xmlns:a16="http://schemas.microsoft.com/office/drawing/2014/main" id="{F777733F-3368-4663-BF52-46B7EBEEA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98" y="4396928"/>
            <a:ext cx="2231297" cy="4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node-red">
            <a:extLst>
              <a:ext uri="{FF2B5EF4-FFF2-40B4-BE49-F238E27FC236}">
                <a16:creationId xmlns:a16="http://schemas.microsoft.com/office/drawing/2014/main" id="{901B232B-C6DB-45C3-B1DF-AC6010C7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29" y="4145207"/>
            <a:ext cx="955297" cy="9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24FA7-3B1E-4DC8-9301-8192BC03A130}"/>
              </a:ext>
            </a:extLst>
          </p:cNvPr>
          <p:cNvSpPr txBox="1"/>
          <p:nvPr/>
        </p:nvSpPr>
        <p:spPr>
          <a:xfrm>
            <a:off x="3287770" y="4361245"/>
            <a:ext cx="47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&amp;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72C19-660B-4037-B3ED-999B08221CD6}"/>
              </a:ext>
            </a:extLst>
          </p:cNvPr>
          <p:cNvSpPr txBox="1"/>
          <p:nvPr/>
        </p:nvSpPr>
        <p:spPr>
          <a:xfrm>
            <a:off x="9503547" y="5947794"/>
            <a:ext cx="20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Mariusz Krzanowski</a:t>
            </a:r>
          </a:p>
        </p:txBody>
      </p:sp>
    </p:spTree>
    <p:extLst>
      <p:ext uri="{BB962C8B-B14F-4D97-AF65-F5344CB8AC3E}">
        <p14:creationId xmlns:p14="http://schemas.microsoft.com/office/powerpoint/2010/main" val="362996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 – First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C3D18-D26B-4AE0-975A-B6B5257E57D8}"/>
              </a:ext>
            </a:extLst>
          </p:cNvPr>
          <p:cNvSpPr txBox="1"/>
          <p:nvPr/>
        </p:nvSpPr>
        <p:spPr>
          <a:xfrm>
            <a:off x="7522021" y="5181600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http://192.169.168.10:1880/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B5E9C5-2D9B-4BB1-90C2-C4100977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lvl="0" indent="0">
              <a:buNone/>
            </a:pPr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2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</p:spTree>
    <p:extLst>
      <p:ext uri="{BB962C8B-B14F-4D97-AF65-F5344CB8AC3E}">
        <p14:creationId xmlns:p14="http://schemas.microsoft.com/office/powerpoint/2010/main" val="2781137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8644EA-269C-4040-8841-A6F21C71751B}"/>
              </a:ext>
            </a:extLst>
          </p:cNvPr>
          <p:cNvSpPr/>
          <p:nvPr/>
        </p:nvSpPr>
        <p:spPr>
          <a:xfrm>
            <a:off x="1670668" y="1693676"/>
            <a:ext cx="6162675" cy="4324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C3EC02B-D41D-4ED4-AD33-7A94AB96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- Raspberry PI W – pinout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1D4A4-8135-4D0B-BAB2-4FD51131D088}"/>
              </a:ext>
            </a:extLst>
          </p:cNvPr>
          <p:cNvSpPr txBox="1"/>
          <p:nvPr/>
        </p:nvSpPr>
        <p:spPr>
          <a:xfrm>
            <a:off x="1339232" y="6054816"/>
            <a:ext cx="951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https://raspberrypi.stackexchange.com/questions/83610/gpio-pinout-orientation-raspberypi-zero-w</a:t>
            </a:r>
            <a:endParaRPr lang="en-US" dirty="0"/>
          </a:p>
        </p:txBody>
      </p: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6C005D5E-8EC9-496D-BC46-B9AE979F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15" y="1913777"/>
            <a:ext cx="5079269" cy="38841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577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B22E0DC5-4A3A-4F5A-8C3D-22693DFFBB48}"/>
              </a:ext>
            </a:extLst>
          </p:cNvPr>
          <p:cNvSpPr/>
          <p:nvPr/>
        </p:nvSpPr>
        <p:spPr>
          <a:xfrm>
            <a:off x="1638300" y="1209675"/>
            <a:ext cx="9629775" cy="54578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circuit board&#10;&#10;Description automatically generated">
            <a:extLst>
              <a:ext uri="{FF2B5EF4-FFF2-40B4-BE49-F238E27FC236}">
                <a16:creationId xmlns:a16="http://schemas.microsoft.com/office/drawing/2014/main" id="{8D8D408A-522C-4BE2-82CC-9A0EE39E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5450" y="2530266"/>
            <a:ext cx="4226460" cy="1988922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263971" y="3604790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59" y="4229059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730689" y="4437626"/>
            <a:ext cx="957870" cy="592339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850071" y="4437626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3946435" y="4964629"/>
            <a:ext cx="9396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GPIO21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784740" y="4845299"/>
            <a:ext cx="6559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81" name="Speech Bubble: Oval 80">
            <a:extLst>
              <a:ext uri="{FF2B5EF4-FFF2-40B4-BE49-F238E27FC236}">
                <a16:creationId xmlns:a16="http://schemas.microsoft.com/office/drawing/2014/main" id="{EE6B202E-DC33-4B20-94CF-4529B432CEAE}"/>
              </a:ext>
            </a:extLst>
          </p:cNvPr>
          <p:cNvSpPr/>
          <p:nvPr/>
        </p:nvSpPr>
        <p:spPr>
          <a:xfrm>
            <a:off x="7817498" y="2872063"/>
            <a:ext cx="2937188" cy="895850"/>
          </a:xfrm>
          <a:prstGeom prst="wedgeEllipseCallout">
            <a:avLst>
              <a:gd name="adj1" fmla="val -45121"/>
              <a:gd name="adj2" fmla="val 126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Longer leg is a positive electrode (+)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D14462F-B7A2-4402-9DD1-5A010AC1E4B3}"/>
              </a:ext>
            </a:extLst>
          </p:cNvPr>
          <p:cNvCxnSpPr/>
          <p:nvPr/>
        </p:nvCxnSpPr>
        <p:spPr>
          <a:xfrm>
            <a:off x="3543982" y="5029965"/>
            <a:ext cx="0" cy="89614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62A0B0F-75AA-4F35-A4BD-7D270E242870}"/>
              </a:ext>
            </a:extLst>
          </p:cNvPr>
          <p:cNvCxnSpPr>
            <a:cxnSpLocks/>
          </p:cNvCxnSpPr>
          <p:nvPr/>
        </p:nvCxnSpPr>
        <p:spPr>
          <a:xfrm>
            <a:off x="3543982" y="5926105"/>
            <a:ext cx="427351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424A506-1588-41A3-B01F-C27A18B47099}"/>
              </a:ext>
            </a:extLst>
          </p:cNvPr>
          <p:cNvCxnSpPr/>
          <p:nvPr/>
        </p:nvCxnSpPr>
        <p:spPr>
          <a:xfrm>
            <a:off x="7817498" y="4646193"/>
            <a:ext cx="0" cy="1279912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itle 109">
            <a:extLst>
              <a:ext uri="{FF2B5EF4-FFF2-40B4-BE49-F238E27FC236}">
                <a16:creationId xmlns:a16="http://schemas.microsoft.com/office/drawing/2014/main" id="{2B5322D3-34C4-427E-B11B-060A23DC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3581"/>
            <a:ext cx="9905998" cy="1478570"/>
          </a:xfrm>
        </p:spPr>
        <p:txBody>
          <a:bodyPr/>
          <a:lstStyle/>
          <a:p>
            <a:r>
              <a:rPr lang="en-US" dirty="0"/>
              <a:t>DEMO (2) Circuit schema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173BE-D813-4A81-B41D-BE2FCADBC6E1}"/>
              </a:ext>
            </a:extLst>
          </p:cNvPr>
          <p:cNvSpPr txBox="1"/>
          <p:nvPr/>
        </p:nvSpPr>
        <p:spPr>
          <a:xfrm>
            <a:off x="5333137" y="393858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36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39329-EBBF-4492-963E-97DF340A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85080"/>
            <a:ext cx="8592467" cy="3680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89440E-1359-4CA4-B452-6FF08502FCC9}"/>
              </a:ext>
            </a:extLst>
          </p:cNvPr>
          <p:cNvSpPr/>
          <p:nvPr/>
        </p:nvSpPr>
        <p:spPr>
          <a:xfrm>
            <a:off x="1141413" y="1885080"/>
            <a:ext cx="5796282" cy="3777489"/>
          </a:xfrm>
          <a:prstGeom prst="rect">
            <a:avLst/>
          </a:prstGeom>
          <a:solidFill>
            <a:srgbClr val="7F7F7F">
              <a:alpha val="1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D603-CBDB-4406-8D15-53BB3701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22" y="1885080"/>
            <a:ext cx="3577458" cy="49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39329-EBBF-4492-963E-97DF340A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85080"/>
            <a:ext cx="8592467" cy="36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7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3FF7-1207-4375-81C4-9500B17C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- breadboard Photo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51105-1F32-40E6-90B3-39CFCEEF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29" y="1674743"/>
            <a:ext cx="5417478" cy="44724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D5EC95-0C2D-43B9-A745-EE0FF46C4D8F}"/>
              </a:ext>
            </a:extLst>
          </p:cNvPr>
          <p:cNvSpPr/>
          <p:nvPr/>
        </p:nvSpPr>
        <p:spPr>
          <a:xfrm>
            <a:off x="7128323" y="1674743"/>
            <a:ext cx="37818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56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FFF3-C1A2-434A-8213-CFC3F2B1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Mosquitto</a:t>
            </a:r>
            <a:r>
              <a:rPr lang="en-US" dirty="0"/>
              <a:t>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6F0E-FBF2-428E-9EE1-B7BD80C2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 broker that implements MQTT protocol.</a:t>
            </a:r>
          </a:p>
          <a:p>
            <a:r>
              <a:rPr lang="en-US" dirty="0"/>
              <a:t>MQTT stands for Message Queuing Telemetry Transport.</a:t>
            </a:r>
          </a:p>
          <a:p>
            <a:r>
              <a:rPr lang="en-US" dirty="0"/>
              <a:t>NOTE: Available on Raspberry PI.</a:t>
            </a:r>
          </a:p>
          <a:p>
            <a:r>
              <a:rPr lang="en-US" dirty="0"/>
              <a:t>Created by Roger Light in 2009.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83242-575E-42B3-A119-98508C0D1A02}"/>
              </a:ext>
            </a:extLst>
          </p:cNvPr>
          <p:cNvSpPr txBox="1"/>
          <p:nvPr/>
        </p:nvSpPr>
        <p:spPr>
          <a:xfrm>
            <a:off x="8461200" y="4530080"/>
            <a:ext cx="2985369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https://mosquitto.org/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933A-D1BD-4887-BA17-82B67508F2FF}"/>
              </a:ext>
            </a:extLst>
          </p:cNvPr>
          <p:cNvSpPr/>
          <p:nvPr/>
        </p:nvSpPr>
        <p:spPr>
          <a:xfrm>
            <a:off x="4009937" y="4769142"/>
            <a:ext cx="3791824" cy="11744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NOTE! </a:t>
            </a:r>
            <a:r>
              <a:rPr lang="en-US" dirty="0"/>
              <a:t>MQTT protocol is used e.g.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Facebook Messenger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Azure IoT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Web Services </a:t>
            </a:r>
          </a:p>
        </p:txBody>
      </p:sp>
    </p:spTree>
    <p:extLst>
      <p:ext uri="{BB962C8B-B14F-4D97-AF65-F5344CB8AC3E}">
        <p14:creationId xmlns:p14="http://schemas.microsoft.com/office/powerpoint/2010/main" val="99992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2A02-1317-4751-9FF6-6978EFAB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Broker architecture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24E882-0B38-4E91-89E7-4A5A5E8298E4}"/>
              </a:ext>
            </a:extLst>
          </p:cNvPr>
          <p:cNvGrpSpPr/>
          <p:nvPr/>
        </p:nvGrpSpPr>
        <p:grpSpPr>
          <a:xfrm>
            <a:off x="4198581" y="3523381"/>
            <a:ext cx="3137483" cy="704676"/>
            <a:chOff x="4198581" y="3523381"/>
            <a:chExt cx="3137483" cy="7046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00C541-C9B9-45B4-A8FA-03F1093B0861}"/>
                </a:ext>
              </a:extLst>
            </p:cNvPr>
            <p:cNvSpPr/>
            <p:nvPr/>
          </p:nvSpPr>
          <p:spPr>
            <a:xfrm>
              <a:off x="4198581" y="3523381"/>
              <a:ext cx="3137483" cy="70467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Mosquitto: An Open Source MQTT Server">
              <a:extLst>
                <a:ext uri="{FF2B5EF4-FFF2-40B4-BE49-F238E27FC236}">
                  <a16:creationId xmlns:a16="http://schemas.microsoft.com/office/drawing/2014/main" id="{1A32D5DE-8996-43BB-A8D7-79345C293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523" y="3650984"/>
              <a:ext cx="2231297" cy="44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4BD374D-5670-464C-9220-2570477DB382}"/>
              </a:ext>
            </a:extLst>
          </p:cNvPr>
          <p:cNvSpPr/>
          <p:nvPr/>
        </p:nvSpPr>
        <p:spPr>
          <a:xfrm>
            <a:off x="1375794" y="271803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B3FE5-6FF3-4B4A-980A-13BDA05C80D1}"/>
              </a:ext>
            </a:extLst>
          </p:cNvPr>
          <p:cNvSpPr/>
          <p:nvPr/>
        </p:nvSpPr>
        <p:spPr>
          <a:xfrm>
            <a:off x="1375793" y="335000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34F64-9DA4-4DCA-AB82-B4D63CD7C5D1}"/>
              </a:ext>
            </a:extLst>
          </p:cNvPr>
          <p:cNvSpPr/>
          <p:nvPr/>
        </p:nvSpPr>
        <p:spPr>
          <a:xfrm>
            <a:off x="1375792" y="476091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A284D-7E44-4C9B-99B6-5A4EEA72EDE1}"/>
              </a:ext>
            </a:extLst>
          </p:cNvPr>
          <p:cNvSpPr txBox="1"/>
          <p:nvPr/>
        </p:nvSpPr>
        <p:spPr>
          <a:xfrm>
            <a:off x="2011163" y="3836564"/>
            <a:ext cx="215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758BC-6EC9-4FE3-855A-C273B17DC8E0}"/>
              </a:ext>
            </a:extLst>
          </p:cNvPr>
          <p:cNvSpPr/>
          <p:nvPr/>
        </p:nvSpPr>
        <p:spPr>
          <a:xfrm>
            <a:off x="8587122" y="271803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306138-C409-4E37-9059-8FF1A8FB96F1}"/>
              </a:ext>
            </a:extLst>
          </p:cNvPr>
          <p:cNvSpPr/>
          <p:nvPr/>
        </p:nvSpPr>
        <p:spPr>
          <a:xfrm>
            <a:off x="8587121" y="335000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B32D32-BAFC-4220-916E-E4BC75DEA5D4}"/>
              </a:ext>
            </a:extLst>
          </p:cNvPr>
          <p:cNvSpPr/>
          <p:nvPr/>
        </p:nvSpPr>
        <p:spPr>
          <a:xfrm>
            <a:off x="8587120" y="476091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15B371-989D-4347-B4BF-D591125F5F60}"/>
              </a:ext>
            </a:extLst>
          </p:cNvPr>
          <p:cNvSpPr txBox="1"/>
          <p:nvPr/>
        </p:nvSpPr>
        <p:spPr>
          <a:xfrm>
            <a:off x="9222491" y="3836564"/>
            <a:ext cx="215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F5D20E-8E55-4E24-8CC9-D441D1AE9A6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35479" y="2961314"/>
            <a:ext cx="1409242" cy="559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FA9985-AC01-4A47-A4A2-ECEB456C2D48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2835478" y="3593284"/>
            <a:ext cx="1363103" cy="28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E07CB5-B0E7-486A-A8AF-3FA3EB0563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835477" y="4225254"/>
            <a:ext cx="1409244" cy="778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B24D92-C95D-40AF-BADE-2CC74800621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331762" y="2961314"/>
            <a:ext cx="1255360" cy="669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61B6C-8070-4601-906A-C67B10642F70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7336064" y="3593284"/>
            <a:ext cx="1251057" cy="28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EAAF48-8799-4D8B-8F05-CED7D310073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331762" y="4089788"/>
            <a:ext cx="1255358" cy="9144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89F6D61-3A33-401F-B7AE-9F3B7BABF3E6}"/>
              </a:ext>
            </a:extLst>
          </p:cNvPr>
          <p:cNvSpPr txBox="1"/>
          <p:nvPr/>
        </p:nvSpPr>
        <p:spPr>
          <a:xfrm>
            <a:off x="3881756" y="4895097"/>
            <a:ext cx="398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 process is asynchronous.</a:t>
            </a:r>
          </a:p>
          <a:p>
            <a:r>
              <a:rPr lang="en-US" dirty="0"/>
              <a:t>Publisher does not ‘know’ any subscribers.</a:t>
            </a:r>
          </a:p>
        </p:txBody>
      </p:sp>
    </p:spTree>
    <p:extLst>
      <p:ext uri="{BB962C8B-B14F-4D97-AF65-F5344CB8AC3E}">
        <p14:creationId xmlns:p14="http://schemas.microsoft.com/office/powerpoint/2010/main" val="319501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FFF3-C1A2-434A-8213-CFC3F2B1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– Domain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6F0E-FBF2-428E-9EE1-B7BD80C2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 </a:t>
            </a:r>
            <a:r>
              <a:rPr lang="en-US" b="1" dirty="0">
                <a:latin typeface="Arial Black" panose="020B0A04020102020204" pitchFamily="34" charset="0"/>
              </a:rPr>
              <a:t>Payload</a:t>
            </a:r>
            <a:r>
              <a:rPr lang="en-US" dirty="0"/>
              <a:t> – array of bytes by default. Strings or JSON is used for better readability.</a:t>
            </a:r>
          </a:p>
          <a:p>
            <a:r>
              <a:rPr lang="en-US" b="1" dirty="0"/>
              <a:t> </a:t>
            </a:r>
            <a:r>
              <a:rPr lang="en-US" b="1" dirty="0">
                <a:latin typeface="Arial Black" panose="020B0A04020102020204" pitchFamily="34" charset="0"/>
              </a:rPr>
              <a:t>Topic</a:t>
            </a:r>
            <a:r>
              <a:rPr lang="en-US" dirty="0"/>
              <a:t> – Like URI determines a category to which a message belongs. NOTE! Topics are case sensitive! </a:t>
            </a:r>
          </a:p>
          <a:p>
            <a:r>
              <a:rPr lang="en-US" dirty="0"/>
              <a:t> Topic examples:</a:t>
            </a:r>
          </a:p>
          <a:p>
            <a:pPr lvl="1"/>
            <a:r>
              <a:rPr lang="en-US" dirty="0"/>
              <a:t>/lamp/kitchen/status</a:t>
            </a:r>
          </a:p>
          <a:p>
            <a:pPr lvl="1"/>
            <a:r>
              <a:rPr lang="en-US" dirty="0"/>
              <a:t>/lamp/kitchen/command</a:t>
            </a:r>
          </a:p>
          <a:p>
            <a:pPr lvl="1"/>
            <a:r>
              <a:rPr lang="en-US" dirty="0"/>
              <a:t>/heater/dining-room/temperature</a:t>
            </a:r>
          </a:p>
          <a:p>
            <a:r>
              <a:rPr lang="en-US" dirty="0"/>
              <a:t> </a:t>
            </a:r>
            <a:r>
              <a:rPr lang="en-US" dirty="0">
                <a:latin typeface="Arial Black" panose="020B0A04020102020204" pitchFamily="34" charset="0"/>
              </a:rPr>
              <a:t>Publisher</a:t>
            </a:r>
            <a:r>
              <a:rPr lang="en-US" dirty="0"/>
              <a:t> can publish messages for predefined topic.</a:t>
            </a:r>
          </a:p>
          <a:p>
            <a:r>
              <a:rPr lang="en-US" dirty="0"/>
              <a:t> </a:t>
            </a:r>
            <a:r>
              <a:rPr lang="en-US" dirty="0">
                <a:latin typeface="Arial Black" panose="020B0A04020102020204" pitchFamily="34" charset="0"/>
              </a:rPr>
              <a:t>Subscriber</a:t>
            </a:r>
            <a:r>
              <a:rPr lang="en-US" dirty="0"/>
              <a:t> can subscribe for messages under specified topics.</a:t>
            </a:r>
          </a:p>
          <a:p>
            <a:r>
              <a:rPr lang="en-US" dirty="0"/>
              <a:t> Wildcards help to subscribe to multiple topics:</a:t>
            </a:r>
          </a:p>
          <a:p>
            <a:pPr lvl="1"/>
            <a:r>
              <a:rPr lang="en-US" b="1" dirty="0">
                <a:latin typeface="Arial Black" panose="020B0A04020102020204" pitchFamily="34" charset="0"/>
              </a:rPr>
              <a:t>#</a:t>
            </a:r>
            <a:r>
              <a:rPr lang="en-US" dirty="0"/>
              <a:t>  can be used as a wildcard for all remaining levels of hierarchy e.g. /lamp/</a:t>
            </a:r>
            <a:r>
              <a:rPr lang="en-US" b="1" dirty="0">
                <a:latin typeface="Arial Black" panose="020B0A04020102020204" pitchFamily="34" charset="0"/>
              </a:rPr>
              <a:t>#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Arial Black" panose="020B0A04020102020204" pitchFamily="34" charset="0"/>
              </a:rPr>
              <a:t>+</a:t>
            </a:r>
            <a:r>
              <a:rPr lang="en-US" dirty="0"/>
              <a:t>  can be used as a wildcard for a single level of hierarchy e.g. /</a:t>
            </a:r>
            <a:r>
              <a:rPr lang="en-US" b="1" dirty="0">
                <a:latin typeface="Arial Black" panose="020B0A04020102020204" pitchFamily="34" charset="0"/>
              </a:rPr>
              <a:t>+</a:t>
            </a:r>
            <a:r>
              <a:rPr lang="en-US" dirty="0"/>
              <a:t>/kitchen/</a:t>
            </a:r>
            <a:r>
              <a:rPr lang="en-US" b="1" dirty="0">
                <a:latin typeface="Arial Black" panose="020B0A04020102020204" pitchFamily="34" charset="0"/>
              </a:rPr>
              <a:t>+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6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FDF417-870D-487A-9CB4-83046F83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presentation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438FC9-C21D-4F6F-8401-E6EF00614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551EE-44BB-40EB-9D37-BACA458B4E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to begin an adventure with IoT?</a:t>
            </a:r>
          </a:p>
          <a:p>
            <a:r>
              <a:rPr lang="en-US" sz="2000" dirty="0"/>
              <a:t>What is the minimum set of devices needed to start the fun?</a:t>
            </a:r>
          </a:p>
          <a:p>
            <a:r>
              <a:rPr lang="en-US" sz="2000" dirty="0"/>
              <a:t>Where are the limitations of current IoT devices?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20C9E-BE89-47BC-9876-C58E416A0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Secondary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97ECDF-B5F3-4696-A1F5-1C38616389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Extend our current architectural knowledge, by reviewing new solutions.</a:t>
            </a:r>
          </a:p>
          <a:p>
            <a:r>
              <a:rPr lang="en-US" sz="2000" dirty="0"/>
              <a:t>Familiarizing with other approaches of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356678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E83B-EE75-4716-A6DF-579442F7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FYI: How to INSTAL </a:t>
            </a:r>
            <a:r>
              <a:rPr lang="en-US" dirty="0" err="1"/>
              <a:t>Mosquitto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6A51-468F-4925-BCB5-49FDB5E4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upate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upgrade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-clients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mosquitto_passwd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-c 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/passwd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IotUserMqtt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systemctl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enable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6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D063-CD91-4C01-8121-B08FED1B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Demo(3) – MQTT on node red 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1B944-95AF-44EF-9C87-16E1041E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05" y="1820324"/>
            <a:ext cx="5305425" cy="3905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D87848-64E0-4323-9EC6-259FBF501729}"/>
              </a:ext>
            </a:extLst>
          </p:cNvPr>
          <p:cNvSpPr/>
          <p:nvPr/>
        </p:nvSpPr>
        <p:spPr>
          <a:xfrm>
            <a:off x="6831548" y="1820324"/>
            <a:ext cx="3092513" cy="915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00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90A955-F4C9-46AC-9E55-0FACB006EAEF}"/>
              </a:ext>
            </a:extLst>
          </p:cNvPr>
          <p:cNvSpPr/>
          <p:nvPr/>
        </p:nvSpPr>
        <p:spPr>
          <a:xfrm>
            <a:off x="1695449" y="1714500"/>
            <a:ext cx="8924925" cy="48196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A0602158-908E-42EA-9C0F-62ADAB73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96" y="3841406"/>
            <a:ext cx="1055873" cy="2057276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9FEDCAF-A572-40D3-A3E3-B0B8A826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94205" y="3259429"/>
            <a:ext cx="3675807" cy="1729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5B368-8F5C-4616-BA9C-05C39B473D9D}"/>
              </a:ext>
            </a:extLst>
          </p:cNvPr>
          <p:cNvSpPr txBox="1"/>
          <p:nvPr/>
        </p:nvSpPr>
        <p:spPr>
          <a:xfrm>
            <a:off x="1960250" y="5998176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MQTT 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823D0-B055-4FAB-B4FB-939337F4AB55}"/>
              </a:ext>
            </a:extLst>
          </p:cNvPr>
          <p:cNvSpPr txBox="1"/>
          <p:nvPr/>
        </p:nvSpPr>
        <p:spPr>
          <a:xfrm>
            <a:off x="8551102" y="5998176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MQTT Broker</a:t>
            </a:r>
          </a:p>
        </p:txBody>
      </p:sp>
      <p:pic>
        <p:nvPicPr>
          <p:cNvPr id="9" name="Graphic 8" descr="Wireless router">
            <a:extLst>
              <a:ext uri="{FF2B5EF4-FFF2-40B4-BE49-F238E27FC236}">
                <a16:creationId xmlns:a16="http://schemas.microsoft.com/office/drawing/2014/main" id="{4B16E2DB-7158-460D-8F8B-CE1BA6DD5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2925" y="3171827"/>
            <a:ext cx="2465683" cy="154066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51795-9050-4807-917F-B355087F94AA}"/>
              </a:ext>
            </a:extLst>
          </p:cNvPr>
          <p:cNvCxnSpPr>
            <a:cxnSpLocks/>
          </p:cNvCxnSpPr>
          <p:nvPr/>
        </p:nvCxnSpPr>
        <p:spPr>
          <a:xfrm flipV="1">
            <a:off x="3174393" y="4319605"/>
            <a:ext cx="1484011" cy="60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87B687-8215-41DA-84B9-7BA83442E739}"/>
              </a:ext>
            </a:extLst>
          </p:cNvPr>
          <p:cNvCxnSpPr>
            <a:cxnSpLocks/>
          </p:cNvCxnSpPr>
          <p:nvPr/>
        </p:nvCxnSpPr>
        <p:spPr>
          <a:xfrm flipH="1" flipV="1">
            <a:off x="6532394" y="4319605"/>
            <a:ext cx="1834819" cy="590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6DD0B8-CC0C-41EF-AD1A-ED1DF9145CC6}"/>
              </a:ext>
            </a:extLst>
          </p:cNvPr>
          <p:cNvSpPr txBox="1"/>
          <p:nvPr/>
        </p:nvSpPr>
        <p:spPr>
          <a:xfrm>
            <a:off x="4925408" y="4597068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WI-FI Router</a:t>
            </a:r>
          </a:p>
        </p:txBody>
      </p:sp>
    </p:spTree>
    <p:extLst>
      <p:ext uri="{BB962C8B-B14F-4D97-AF65-F5344CB8AC3E}">
        <p14:creationId xmlns:p14="http://schemas.microsoft.com/office/powerpoint/2010/main" val="228808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6DE9D-FE4D-4D8F-A016-123171255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00" y="4557191"/>
            <a:ext cx="2161512" cy="417134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endCxn id="9" idx="1"/>
          </p:cNvCxnSpPr>
          <p:nvPr/>
        </p:nvCxnSpPr>
        <p:spPr>
          <a:xfrm flipV="1">
            <a:off x="4298491" y="4765758"/>
            <a:ext cx="368209" cy="11905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3472" y="424862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314018" y="431832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</p:spTree>
    <p:extLst>
      <p:ext uri="{BB962C8B-B14F-4D97-AF65-F5344CB8AC3E}">
        <p14:creationId xmlns:p14="http://schemas.microsoft.com/office/powerpoint/2010/main" val="368259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FFFF96C6-531F-4C41-B894-3C705171A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88" y="1771649"/>
            <a:ext cx="5335587" cy="4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51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4A097-DEDA-460A-97BF-169B51F0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5" y="1895076"/>
            <a:ext cx="5345645" cy="4009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885B0-3044-4D0D-A728-CD9B15FE5374}"/>
              </a:ext>
            </a:extLst>
          </p:cNvPr>
          <p:cNvSpPr txBox="1"/>
          <p:nvPr/>
        </p:nvSpPr>
        <p:spPr>
          <a:xfrm>
            <a:off x="7328495" y="2097088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code:</a:t>
            </a:r>
          </a:p>
          <a:p>
            <a:r>
              <a:rPr lang="en-US" b="1" dirty="0" err="1"/>
              <a:t>src</a:t>
            </a:r>
            <a:r>
              <a:rPr lang="en-US" b="1" dirty="0"/>
              <a:t>\Arduino\</a:t>
            </a:r>
            <a:r>
              <a:rPr lang="en-US" b="1" dirty="0" err="1"/>
              <a:t>DiodeAndButton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2703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BA17-259D-4E5D-B80B-D32BA73A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29" y="1718589"/>
            <a:ext cx="8128933" cy="45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AC28B-1554-492E-BAFA-F7EF8392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44" y="2097088"/>
            <a:ext cx="4429125" cy="3990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BA460-D573-4AC4-8422-0E799D873DF0}"/>
              </a:ext>
            </a:extLst>
          </p:cNvPr>
          <p:cNvSpPr txBox="1"/>
          <p:nvPr/>
        </p:nvSpPr>
        <p:spPr>
          <a:xfrm>
            <a:off x="6496587" y="2425700"/>
            <a:ext cx="3092513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  <a:endParaRPr lang="en-US" sz="24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13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BB89-960D-4360-8E37-E878F4EC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DE0C-FFF6-4F4A-81A5-51ED18BB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Question:</a:t>
            </a:r>
          </a:p>
          <a:p>
            <a:pPr marL="457200" lvl="1" indent="0">
              <a:buNone/>
            </a:pPr>
            <a:r>
              <a:rPr lang="en-US" dirty="0"/>
              <a:t>How many wires does 1-Wire Protocol use?</a:t>
            </a:r>
            <a:br>
              <a:rPr lang="en-US" dirty="0"/>
            </a:br>
            <a:r>
              <a:rPr lang="en-US" dirty="0"/>
              <a:t>NOTE. It is a tricky question.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89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BB89-960D-4360-8E37-E878F4EC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DE0C-FFF6-4F4A-81A5-51ED18BB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Question:</a:t>
            </a:r>
          </a:p>
          <a:p>
            <a:pPr marL="457200" lvl="1" indent="0">
              <a:buNone/>
            </a:pPr>
            <a:r>
              <a:rPr lang="en-US" dirty="0"/>
              <a:t>How many wires does 1-Wire Protocol use?</a:t>
            </a:r>
            <a:br>
              <a:rPr lang="en-US" dirty="0"/>
            </a:br>
            <a:r>
              <a:rPr lang="en-US" dirty="0"/>
              <a:t>NOTE. It is a tricky question.</a:t>
            </a:r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r>
              <a:rPr lang="en-US" dirty="0"/>
              <a:t>3 wires in normal mode: VCC, DATA, GND</a:t>
            </a:r>
          </a:p>
          <a:p>
            <a:r>
              <a:rPr lang="en-US" dirty="0"/>
              <a:t>2 wires in parasite mode: VCC – DATA, GND</a:t>
            </a:r>
          </a:p>
        </p:txBody>
      </p:sp>
    </p:spTree>
    <p:extLst>
      <p:ext uri="{BB962C8B-B14F-4D97-AF65-F5344CB8AC3E}">
        <p14:creationId xmlns:p14="http://schemas.microsoft.com/office/powerpoint/2010/main" val="2397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D636-BE79-4E2C-BAD2-654B10E0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9B6D8-7BE2-4B9F-9DFC-C2EC84452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Employed in IT since 1999</a:t>
            </a:r>
          </a:p>
          <a:p>
            <a:pPr lvl="1"/>
            <a:r>
              <a:rPr lang="en-US" dirty="0"/>
              <a:t>Developer / Architect / Team Leader</a:t>
            </a:r>
          </a:p>
          <a:p>
            <a:pPr lvl="1"/>
            <a:r>
              <a:rPr lang="en-US" dirty="0"/>
              <a:t>Now: Senior Software Developer </a:t>
            </a:r>
            <a:br>
              <a:rPr lang="en-US" dirty="0"/>
            </a:br>
            <a:r>
              <a:rPr lang="en-US" dirty="0"/>
              <a:t>@ Demant Technology Centre</a:t>
            </a:r>
          </a:p>
          <a:p>
            <a:r>
              <a:rPr lang="en-US" dirty="0"/>
              <a:t>Experienced in many technologies</a:t>
            </a:r>
          </a:p>
          <a:p>
            <a:pPr lvl="1"/>
            <a:r>
              <a:rPr lang="en-US" sz="1600" dirty="0"/>
              <a:t>.NET, SQL, SharePoint, BizTalk, Google Cloud, Android, SCCM</a:t>
            </a:r>
            <a:br>
              <a:rPr lang="en-US" sz="1600" dirty="0"/>
            </a:br>
            <a:r>
              <a:rPr lang="en-US" sz="1600" dirty="0"/>
              <a:t>Active Directory, Web Development …</a:t>
            </a:r>
            <a:br>
              <a:rPr lang="en-US" sz="1600" dirty="0"/>
            </a:br>
            <a:r>
              <a:rPr lang="en-US" dirty="0"/>
              <a:t>20 years is long time</a:t>
            </a: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r>
              <a:rPr lang="en-US" sz="2000" dirty="0"/>
              <a:t>I like to share my knowledge with others –</a:t>
            </a:r>
            <a:br>
              <a:rPr lang="en-US" sz="2000" dirty="0"/>
            </a:br>
            <a:r>
              <a:rPr lang="en-US" sz="2000" dirty="0"/>
              <a:t> you can meet me at Warszawska Grupa .NET (WG-NET)</a:t>
            </a:r>
            <a:endParaRPr lang="en-US" sz="1600" dirty="0"/>
          </a:p>
        </p:txBody>
      </p:sp>
      <p:pic>
        <p:nvPicPr>
          <p:cNvPr id="8" name="Picture 4" descr="Demant Technology Centre">
            <a:extLst>
              <a:ext uri="{FF2B5EF4-FFF2-40B4-BE49-F238E27FC236}">
                <a16:creationId xmlns:a16="http://schemas.microsoft.com/office/drawing/2014/main" id="{79C41F26-8BF3-4639-95AA-F7B221A2F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13" y="4888981"/>
            <a:ext cx="1178351" cy="117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usz Krzanowski">
            <a:extLst>
              <a:ext uri="{FF2B5EF4-FFF2-40B4-BE49-F238E27FC236}">
                <a16:creationId xmlns:a16="http://schemas.microsoft.com/office/drawing/2014/main" id="{1ED29D30-CF1C-4A79-9953-91F088DC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416" y="2232581"/>
            <a:ext cx="2886173" cy="288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761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DFFC-BAB3-4A21-99AE-B73E7F4E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1-Wire protocol (Parasite mode)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4DEC3-9E01-45B4-979C-5DF6CEB8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56674" y="3186321"/>
            <a:ext cx="1216189" cy="4375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83056-459B-48C2-9FAA-999E29A3DDE6}"/>
              </a:ext>
            </a:extLst>
          </p:cNvPr>
          <p:cNvSpPr/>
          <p:nvPr/>
        </p:nvSpPr>
        <p:spPr>
          <a:xfrm>
            <a:off x="1778000" y="2681289"/>
            <a:ext cx="1346200" cy="322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4C2E9-0793-468E-90E1-DC4292BD776C}"/>
              </a:ext>
            </a:extLst>
          </p:cNvPr>
          <p:cNvSpPr/>
          <p:nvPr/>
        </p:nvSpPr>
        <p:spPr>
          <a:xfrm>
            <a:off x="2273300" y="3839318"/>
            <a:ext cx="774700" cy="3198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D1416-D3CC-40D2-BBFC-5248B9A4A940}"/>
              </a:ext>
            </a:extLst>
          </p:cNvPr>
          <p:cNvSpPr txBox="1"/>
          <p:nvPr/>
        </p:nvSpPr>
        <p:spPr>
          <a:xfrm>
            <a:off x="1803400" y="593673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node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8B514A-8486-4272-B039-8E5069C9310A}"/>
              </a:ext>
            </a:extLst>
          </p:cNvPr>
          <p:cNvSpPr/>
          <p:nvPr/>
        </p:nvSpPr>
        <p:spPr>
          <a:xfrm>
            <a:off x="2273300" y="4853050"/>
            <a:ext cx="774700" cy="358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EE1E0-7B1B-4CAB-8976-1553BD4A2C85}"/>
              </a:ext>
            </a:extLst>
          </p:cNvPr>
          <p:cNvSpPr/>
          <p:nvPr/>
        </p:nvSpPr>
        <p:spPr>
          <a:xfrm>
            <a:off x="2273300" y="2712548"/>
            <a:ext cx="774700" cy="3198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VCC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C3F95F-66BB-4E2B-A58F-7DAB3061F1A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47038" y="2797011"/>
            <a:ext cx="1517731" cy="1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EA9521-5A77-4FB6-A8B5-312969944DE3}"/>
              </a:ext>
            </a:extLst>
          </p:cNvPr>
          <p:cNvCxnSpPr>
            <a:cxnSpLocks/>
          </p:cNvCxnSpPr>
          <p:nvPr/>
        </p:nvCxnSpPr>
        <p:spPr>
          <a:xfrm>
            <a:off x="3162300" y="4013200"/>
            <a:ext cx="7620000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C39561-2335-4EB2-9CA2-20ACE5EEBD4D}"/>
              </a:ext>
            </a:extLst>
          </p:cNvPr>
          <p:cNvCxnSpPr>
            <a:cxnSpLocks/>
          </p:cNvCxnSpPr>
          <p:nvPr/>
        </p:nvCxnSpPr>
        <p:spPr>
          <a:xfrm>
            <a:off x="3147038" y="5032324"/>
            <a:ext cx="7620000" cy="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8C28AA-DF2D-4E1F-AB30-E4727A312418}"/>
              </a:ext>
            </a:extLst>
          </p:cNvPr>
          <p:cNvCxnSpPr>
            <a:endCxn id="8" idx="0"/>
          </p:cNvCxnSpPr>
          <p:nvPr/>
        </p:nvCxnSpPr>
        <p:spPr>
          <a:xfrm>
            <a:off x="6572250" y="40132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01F2DC-A9BD-403D-8080-085686421309}"/>
              </a:ext>
            </a:extLst>
          </p:cNvPr>
          <p:cNvCxnSpPr/>
          <p:nvPr/>
        </p:nvCxnSpPr>
        <p:spPr>
          <a:xfrm>
            <a:off x="6572250" y="47656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B5C2EF-FC23-4243-83A3-764F8A8B6AC5}"/>
              </a:ext>
            </a:extLst>
          </p:cNvPr>
          <p:cNvSpPr/>
          <p:nvPr/>
        </p:nvSpPr>
        <p:spPr>
          <a:xfrm>
            <a:off x="6273800" y="42799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288E0-AFA1-4111-B880-DF46B4BA4DB9}"/>
              </a:ext>
            </a:extLst>
          </p:cNvPr>
          <p:cNvSpPr txBox="1"/>
          <p:nvPr/>
        </p:nvSpPr>
        <p:spPr>
          <a:xfrm>
            <a:off x="5900431" y="51143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056054-648C-4DE0-A7DF-3B25BEBF91B5}"/>
              </a:ext>
            </a:extLst>
          </p:cNvPr>
          <p:cNvCxnSpPr>
            <a:endCxn id="27" idx="0"/>
          </p:cNvCxnSpPr>
          <p:nvPr/>
        </p:nvCxnSpPr>
        <p:spPr>
          <a:xfrm>
            <a:off x="7931150" y="40259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9C1B98-5981-4642-AFCD-CA92B4D88DFF}"/>
              </a:ext>
            </a:extLst>
          </p:cNvPr>
          <p:cNvCxnSpPr/>
          <p:nvPr/>
        </p:nvCxnSpPr>
        <p:spPr>
          <a:xfrm>
            <a:off x="7931150" y="47783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7B62-52B6-4F36-B71E-BA453558B9EC}"/>
              </a:ext>
            </a:extLst>
          </p:cNvPr>
          <p:cNvSpPr/>
          <p:nvPr/>
        </p:nvSpPr>
        <p:spPr>
          <a:xfrm>
            <a:off x="7632700" y="42926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B19CFB-342C-4ED7-BDAE-DD18110E899F}"/>
              </a:ext>
            </a:extLst>
          </p:cNvPr>
          <p:cNvSpPr txBox="1"/>
          <p:nvPr/>
        </p:nvSpPr>
        <p:spPr>
          <a:xfrm>
            <a:off x="7259331" y="51270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0BC114-ACB2-44C5-9C78-38FC6CA24863}"/>
              </a:ext>
            </a:extLst>
          </p:cNvPr>
          <p:cNvCxnSpPr>
            <a:endCxn id="31" idx="0"/>
          </p:cNvCxnSpPr>
          <p:nvPr/>
        </p:nvCxnSpPr>
        <p:spPr>
          <a:xfrm>
            <a:off x="9328150" y="40386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D021BB-5694-474E-B9CE-5F38AC277B3F}"/>
              </a:ext>
            </a:extLst>
          </p:cNvPr>
          <p:cNvCxnSpPr/>
          <p:nvPr/>
        </p:nvCxnSpPr>
        <p:spPr>
          <a:xfrm>
            <a:off x="9328150" y="47910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B2F730F-3014-4AE4-B766-9FBB6C44E20E}"/>
              </a:ext>
            </a:extLst>
          </p:cNvPr>
          <p:cNvSpPr/>
          <p:nvPr/>
        </p:nvSpPr>
        <p:spPr>
          <a:xfrm>
            <a:off x="9029700" y="43053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B3E6C7-7441-4EE1-ACED-CCBD673587E6}"/>
              </a:ext>
            </a:extLst>
          </p:cNvPr>
          <p:cNvSpPr txBox="1"/>
          <p:nvPr/>
        </p:nvSpPr>
        <p:spPr>
          <a:xfrm>
            <a:off x="8656331" y="51397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0CCB-2C99-4141-B3C3-0B6F95E402FD}"/>
              </a:ext>
            </a:extLst>
          </p:cNvPr>
          <p:cNvSpPr txBox="1"/>
          <p:nvPr/>
        </p:nvSpPr>
        <p:spPr>
          <a:xfrm>
            <a:off x="5900431" y="2305050"/>
            <a:ext cx="372961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This ‘single’ wire allows you to connect </a:t>
            </a:r>
            <a:br>
              <a:rPr lang="en-US" dirty="0"/>
            </a:br>
            <a:r>
              <a:rPr lang="en-US" dirty="0"/>
              <a:t>multiple devices to a single controller.</a:t>
            </a:r>
          </a:p>
        </p:txBody>
      </p:sp>
    </p:spTree>
    <p:extLst>
      <p:ext uri="{BB962C8B-B14F-4D97-AF65-F5344CB8AC3E}">
        <p14:creationId xmlns:p14="http://schemas.microsoft.com/office/powerpoint/2010/main" val="3906250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2393" y="43192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658196" y="434400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(5) – Thermometer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C2765-80D5-4DA6-B967-9C8B5ADF8E93}"/>
              </a:ext>
            </a:extLst>
          </p:cNvPr>
          <p:cNvSpPr txBox="1"/>
          <p:nvPr/>
        </p:nvSpPr>
        <p:spPr>
          <a:xfrm>
            <a:off x="3718327" y="3783267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D7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FC0A3C-5835-4746-8393-BF38C4A0FD03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4326190" y="3960963"/>
            <a:ext cx="1254692" cy="18204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DAD15A3-AD7F-49FF-A8B0-FD9425A60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494" y="2926839"/>
            <a:ext cx="952633" cy="95263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84F4CF-0495-43AF-8F11-F1FD8D3D1D03}"/>
              </a:ext>
            </a:extLst>
          </p:cNvPr>
          <p:cNvCxnSpPr>
            <a:cxnSpLocks/>
          </p:cNvCxnSpPr>
          <p:nvPr/>
        </p:nvCxnSpPr>
        <p:spPr>
          <a:xfrm>
            <a:off x="6758926" y="3764575"/>
            <a:ext cx="0" cy="219233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783C61-49FD-471B-BF6D-638F1A4C2AD3}"/>
              </a:ext>
            </a:extLst>
          </p:cNvPr>
          <p:cNvCxnSpPr>
            <a:cxnSpLocks/>
          </p:cNvCxnSpPr>
          <p:nvPr/>
        </p:nvCxnSpPr>
        <p:spPr>
          <a:xfrm>
            <a:off x="6410325" y="4248627"/>
            <a:ext cx="72072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FDE9BF-1BB5-4358-B430-9C6DCA398746}"/>
              </a:ext>
            </a:extLst>
          </p:cNvPr>
          <p:cNvCxnSpPr/>
          <p:nvPr/>
        </p:nvCxnSpPr>
        <p:spPr>
          <a:xfrm flipV="1">
            <a:off x="7118350" y="3874191"/>
            <a:ext cx="0" cy="374436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E3F9EB0-4F14-409D-BD3A-F238E5009199}"/>
              </a:ext>
            </a:extLst>
          </p:cNvPr>
          <p:cNvSpPr txBox="1"/>
          <p:nvPr/>
        </p:nvSpPr>
        <p:spPr>
          <a:xfrm rot="16200000">
            <a:off x="5044661" y="4284408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2 x 1K</a:t>
            </a:r>
            <a:r>
              <a:rPr lang="el-GR" sz="1200" b="1" dirty="0">
                <a:solidFill>
                  <a:srgbClr val="002060"/>
                </a:solidFill>
              </a:rPr>
              <a:t>Ω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396227-A35D-4695-9401-BD3684FB2036}"/>
              </a:ext>
            </a:extLst>
          </p:cNvPr>
          <p:cNvSpPr txBox="1"/>
          <p:nvPr/>
        </p:nvSpPr>
        <p:spPr>
          <a:xfrm>
            <a:off x="5615833" y="301936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DS18B20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C1E595-916D-489A-BA93-FFF97193E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151974" y="4235554"/>
            <a:ext cx="857814" cy="30863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25695B-30E0-4F37-B6C5-6A1D687E154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580882" y="3960963"/>
            <a:ext cx="1195928" cy="22845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92095B6-837C-4883-92D8-0690D978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559" y="4562931"/>
            <a:ext cx="1216189" cy="4375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98491" y="4777664"/>
            <a:ext cx="1283068" cy="4052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3708D6-3412-4DC0-90B1-1724A1C62382}"/>
              </a:ext>
            </a:extLst>
          </p:cNvPr>
          <p:cNvCxnSpPr>
            <a:cxnSpLocks/>
          </p:cNvCxnSpPr>
          <p:nvPr/>
        </p:nvCxnSpPr>
        <p:spPr>
          <a:xfrm>
            <a:off x="6419850" y="3851275"/>
            <a:ext cx="0" cy="2365375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729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3600" y="431398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658196" y="434400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(5) – Thermometer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C2765-80D5-4DA6-B967-9C8B5ADF8E93}"/>
              </a:ext>
            </a:extLst>
          </p:cNvPr>
          <p:cNvSpPr txBox="1"/>
          <p:nvPr/>
        </p:nvSpPr>
        <p:spPr>
          <a:xfrm>
            <a:off x="3718327" y="3783267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D7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FC0A3C-5835-4746-8393-BF38C4A0FD03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4326190" y="3960963"/>
            <a:ext cx="1254692" cy="18204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DAD15A3-AD7F-49FF-A8B0-FD9425A60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494" y="2926839"/>
            <a:ext cx="952633" cy="95263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84F4CF-0495-43AF-8F11-F1FD8D3D1D03}"/>
              </a:ext>
            </a:extLst>
          </p:cNvPr>
          <p:cNvCxnSpPr>
            <a:cxnSpLocks/>
          </p:cNvCxnSpPr>
          <p:nvPr/>
        </p:nvCxnSpPr>
        <p:spPr>
          <a:xfrm>
            <a:off x="6758926" y="3764575"/>
            <a:ext cx="0" cy="219233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783C61-49FD-471B-BF6D-638F1A4C2AD3}"/>
              </a:ext>
            </a:extLst>
          </p:cNvPr>
          <p:cNvCxnSpPr>
            <a:cxnSpLocks/>
          </p:cNvCxnSpPr>
          <p:nvPr/>
        </p:nvCxnSpPr>
        <p:spPr>
          <a:xfrm>
            <a:off x="6410325" y="4248627"/>
            <a:ext cx="72072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FDE9BF-1BB5-4358-B430-9C6DCA398746}"/>
              </a:ext>
            </a:extLst>
          </p:cNvPr>
          <p:cNvCxnSpPr/>
          <p:nvPr/>
        </p:nvCxnSpPr>
        <p:spPr>
          <a:xfrm flipV="1">
            <a:off x="7118350" y="3874191"/>
            <a:ext cx="0" cy="374436"/>
          </a:xfrm>
          <a:prstGeom prst="line">
            <a:avLst/>
          </a:prstGeom>
          <a:ln w="571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E3F9EB0-4F14-409D-BD3A-F238E5009199}"/>
              </a:ext>
            </a:extLst>
          </p:cNvPr>
          <p:cNvSpPr txBox="1"/>
          <p:nvPr/>
        </p:nvSpPr>
        <p:spPr>
          <a:xfrm rot="16200000">
            <a:off x="5044661" y="4284408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2 x 1K</a:t>
            </a:r>
            <a:r>
              <a:rPr lang="el-GR" sz="1200" b="1" dirty="0">
                <a:solidFill>
                  <a:srgbClr val="002060"/>
                </a:solidFill>
              </a:rPr>
              <a:t>Ω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396227-A35D-4695-9401-BD3684FB2036}"/>
              </a:ext>
            </a:extLst>
          </p:cNvPr>
          <p:cNvSpPr txBox="1"/>
          <p:nvPr/>
        </p:nvSpPr>
        <p:spPr>
          <a:xfrm>
            <a:off x="5615833" y="301936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DS18B20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C1E595-916D-489A-BA93-FFF97193E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151974" y="4235554"/>
            <a:ext cx="857814" cy="30863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25695B-30E0-4F37-B6C5-6A1D687E154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580882" y="3960963"/>
            <a:ext cx="1195928" cy="22845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92095B6-837C-4883-92D8-0690D978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559" y="4562931"/>
            <a:ext cx="1216189" cy="4375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98491" y="4777664"/>
            <a:ext cx="1283068" cy="4052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4A1B65-ED9F-4C4C-AF3D-24F8B975FA5F}"/>
              </a:ext>
            </a:extLst>
          </p:cNvPr>
          <p:cNvSpPr/>
          <p:nvPr/>
        </p:nvSpPr>
        <p:spPr>
          <a:xfrm>
            <a:off x="1785257" y="2105024"/>
            <a:ext cx="5444321" cy="996091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0402CA-4BF8-475A-B0D3-1768D4DD7786}"/>
              </a:ext>
            </a:extLst>
          </p:cNvPr>
          <p:cNvSpPr/>
          <p:nvPr/>
        </p:nvSpPr>
        <p:spPr>
          <a:xfrm>
            <a:off x="7235242" y="2093812"/>
            <a:ext cx="2823152" cy="438159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712BE2-271B-42F6-A105-32A700D4AE40}"/>
              </a:ext>
            </a:extLst>
          </p:cNvPr>
          <p:cNvSpPr/>
          <p:nvPr/>
        </p:nvSpPr>
        <p:spPr>
          <a:xfrm>
            <a:off x="5735198" y="4376315"/>
            <a:ext cx="651098" cy="668217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76FA43-6461-46C4-B684-D49B4D6EC07E}"/>
              </a:ext>
            </a:extLst>
          </p:cNvPr>
          <p:cNvSpPr/>
          <p:nvPr/>
        </p:nvSpPr>
        <p:spPr>
          <a:xfrm>
            <a:off x="3238500" y="4378840"/>
            <a:ext cx="746629" cy="1799130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520A6E-2039-4ED0-9CFA-FE63B8A11D1E}"/>
              </a:ext>
            </a:extLst>
          </p:cNvPr>
          <p:cNvSpPr/>
          <p:nvPr/>
        </p:nvSpPr>
        <p:spPr>
          <a:xfrm>
            <a:off x="1779593" y="3101116"/>
            <a:ext cx="1859349" cy="1262652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AA52E2-3FC9-43FE-AB02-C259069003A8}"/>
              </a:ext>
            </a:extLst>
          </p:cNvPr>
          <p:cNvSpPr/>
          <p:nvPr/>
        </p:nvSpPr>
        <p:spPr>
          <a:xfrm>
            <a:off x="3638942" y="3100726"/>
            <a:ext cx="1016931" cy="61970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AFAEFB-1B62-48AD-9E99-CE891F943C9B}"/>
              </a:ext>
            </a:extLst>
          </p:cNvPr>
          <p:cNvSpPr/>
          <p:nvPr/>
        </p:nvSpPr>
        <p:spPr>
          <a:xfrm>
            <a:off x="6458647" y="4369084"/>
            <a:ext cx="766618" cy="209838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3708D6-3412-4DC0-90B1-1724A1C62382}"/>
              </a:ext>
            </a:extLst>
          </p:cNvPr>
          <p:cNvCxnSpPr>
            <a:cxnSpLocks/>
          </p:cNvCxnSpPr>
          <p:nvPr/>
        </p:nvCxnSpPr>
        <p:spPr>
          <a:xfrm>
            <a:off x="6419850" y="3851275"/>
            <a:ext cx="0" cy="2365375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666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Demo(5) Thermometer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242571-75BA-409C-8501-93B5CF08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38" y="1795962"/>
            <a:ext cx="7313408" cy="41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8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Demo(5) Thermometer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9F2B7-9F51-4B96-B9D3-0375F925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54618"/>
            <a:ext cx="9448800" cy="40841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A5B0BB-BB2F-42FF-A7FA-3BF77B50B62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949506" y="4882397"/>
            <a:ext cx="1400960" cy="889683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FFA27-DBB8-4271-B015-7050F1E646C8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280098" y="5041785"/>
            <a:ext cx="1215498" cy="576406"/>
          </a:xfrm>
          <a:prstGeom prst="straightConnector1">
            <a:avLst/>
          </a:prstGeom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5983D6-2216-48E5-9320-FFC236C58696}"/>
              </a:ext>
            </a:extLst>
          </p:cNvPr>
          <p:cNvCxnSpPr>
            <a:cxnSpLocks/>
          </p:cNvCxnSpPr>
          <p:nvPr/>
        </p:nvCxnSpPr>
        <p:spPr>
          <a:xfrm flipH="1">
            <a:off x="3775046" y="2164360"/>
            <a:ext cx="201336" cy="78017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1ACDF0-8A5D-4FE2-AB66-DBB52C228687}"/>
              </a:ext>
            </a:extLst>
          </p:cNvPr>
          <p:cNvCxnSpPr>
            <a:cxnSpLocks/>
          </p:cNvCxnSpPr>
          <p:nvPr/>
        </p:nvCxnSpPr>
        <p:spPr>
          <a:xfrm flipV="1">
            <a:off x="1471755" y="4760913"/>
            <a:ext cx="130032" cy="763397"/>
          </a:xfrm>
          <a:prstGeom prst="straightConnector1">
            <a:avLst/>
          </a:prstGeom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52D516-77CA-44DC-A006-F76CF1A130CD}"/>
              </a:ext>
            </a:extLst>
          </p:cNvPr>
          <p:cNvSpPr txBox="1"/>
          <p:nvPr/>
        </p:nvSpPr>
        <p:spPr>
          <a:xfrm>
            <a:off x="1191115" y="5570609"/>
            <a:ext cx="5612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GND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9D978-8CD9-45F5-9542-9EB33D8C6742}"/>
              </a:ext>
            </a:extLst>
          </p:cNvPr>
          <p:cNvSpPr txBox="1"/>
          <p:nvPr/>
        </p:nvSpPr>
        <p:spPr>
          <a:xfrm>
            <a:off x="6350466" y="5590592"/>
            <a:ext cx="103184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Data Line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65B596-E321-4504-B2D3-672EEDBA65A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382312" y="4854799"/>
            <a:ext cx="1242970" cy="889682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305BDD-6FA7-4B32-8548-6D4B66BDD768}"/>
              </a:ext>
            </a:extLst>
          </p:cNvPr>
          <p:cNvSpPr txBox="1"/>
          <p:nvPr/>
        </p:nvSpPr>
        <p:spPr>
          <a:xfrm>
            <a:off x="3695742" y="2010471"/>
            <a:ext cx="5612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VCC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E6101-18F2-41D4-8F30-D940DF70C84F}"/>
              </a:ext>
            </a:extLst>
          </p:cNvPr>
          <p:cNvSpPr txBox="1"/>
          <p:nvPr/>
        </p:nvSpPr>
        <p:spPr>
          <a:xfrm>
            <a:off x="3891078" y="5618191"/>
            <a:ext cx="120903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Thermometer</a:t>
            </a:r>
          </a:p>
        </p:txBody>
      </p:sp>
    </p:spTree>
    <p:extLst>
      <p:ext uri="{BB962C8B-B14F-4D97-AF65-F5344CB8AC3E}">
        <p14:creationId xmlns:p14="http://schemas.microsoft.com/office/powerpoint/2010/main" val="139055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Demo(5) Thermometer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C07B-D89F-4C4F-9EAF-862D7ABD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4194723" cy="2458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373DD7-A4E7-40E4-AC62-D28430239DD6}"/>
              </a:ext>
            </a:extLst>
          </p:cNvPr>
          <p:cNvSpPr/>
          <p:nvPr/>
        </p:nvSpPr>
        <p:spPr>
          <a:xfrm>
            <a:off x="7209053" y="1786527"/>
            <a:ext cx="3092513" cy="915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00694-0D5E-4457-AB96-A09F727F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363" y="2097088"/>
            <a:ext cx="1780588" cy="38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30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SONOFF is a ‘smart’ socket</a:t>
            </a:r>
          </a:p>
          <a:p>
            <a:r>
              <a:rPr lang="en-US" dirty="0"/>
              <a:t>It uses </a:t>
            </a:r>
            <a:r>
              <a:rPr lang="en-US" b="1" dirty="0"/>
              <a:t>ESP8266-01S</a:t>
            </a:r>
            <a:r>
              <a:rPr lang="en-US" dirty="0"/>
              <a:t> SoC (System on chip). </a:t>
            </a:r>
          </a:p>
          <a:p>
            <a:r>
              <a:rPr lang="en-US" dirty="0"/>
              <a:t>You can manage it by Android or iOS application. </a:t>
            </a:r>
          </a:p>
          <a:p>
            <a:r>
              <a:rPr lang="en-US" dirty="0"/>
              <a:t>You can hack it using Arduino and small hooks.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29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Demo(6)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1026" name="94870351-5660-4e0a-9a09-4d461b8cf455" descr="Image">
            <a:extLst>
              <a:ext uri="{FF2B5EF4-FFF2-40B4-BE49-F238E27FC236}">
                <a16:creationId xmlns:a16="http://schemas.microsoft.com/office/drawing/2014/main" id="{DF982E45-A0E4-4C4D-B49E-CA0779C3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790768"/>
            <a:ext cx="7700583" cy="435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198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Demo(6)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2050" name="7c27df63-c039-4237-8daa-d61f248f7edc" descr="Image">
            <a:extLst>
              <a:ext uri="{FF2B5EF4-FFF2-40B4-BE49-F238E27FC236}">
                <a16:creationId xmlns:a16="http://schemas.microsoft.com/office/drawing/2014/main" id="{3622D603-1266-4479-9BF5-9F7A9AB1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8" y="1705582"/>
            <a:ext cx="8258175" cy="4533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1AE1A-1E1D-4B41-8E14-0B8281BCD00A}"/>
              </a:ext>
            </a:extLst>
          </p:cNvPr>
          <p:cNvSpPr txBox="1"/>
          <p:nvPr/>
        </p:nvSpPr>
        <p:spPr>
          <a:xfrm>
            <a:off x="4455743" y="1912422"/>
            <a:ext cx="6559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E11E-04AA-416D-AB8E-55ECDB56F139}"/>
              </a:ext>
            </a:extLst>
          </p:cNvPr>
          <p:cNvSpPr txBox="1"/>
          <p:nvPr/>
        </p:nvSpPr>
        <p:spPr>
          <a:xfrm>
            <a:off x="1395335" y="3958926"/>
            <a:ext cx="8787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GPIO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F7150-812C-4D2D-9EA7-3D85AC89B514}"/>
              </a:ext>
            </a:extLst>
          </p:cNvPr>
          <p:cNvSpPr txBox="1"/>
          <p:nvPr/>
        </p:nvSpPr>
        <p:spPr>
          <a:xfrm>
            <a:off x="3940878" y="1912154"/>
            <a:ext cx="4411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2A08-B2F0-4D90-AF8D-5B2769097FE2}"/>
              </a:ext>
            </a:extLst>
          </p:cNvPr>
          <p:cNvSpPr txBox="1"/>
          <p:nvPr/>
        </p:nvSpPr>
        <p:spPr>
          <a:xfrm>
            <a:off x="3375026" y="1912154"/>
            <a:ext cx="4651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RX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151CC-8B75-4FE6-ABA6-72312B5C3975}"/>
              </a:ext>
            </a:extLst>
          </p:cNvPr>
          <p:cNvSpPr txBox="1"/>
          <p:nvPr/>
        </p:nvSpPr>
        <p:spPr>
          <a:xfrm>
            <a:off x="2640859" y="1912154"/>
            <a:ext cx="633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3.3V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2094FF-A3FA-476E-893C-6F82A2A77F3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57613" y="2281486"/>
            <a:ext cx="650009" cy="1002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37E526-D2BF-47F7-B51B-397D937A260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607622" y="2281486"/>
            <a:ext cx="114445" cy="987852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F29B71-04F5-4869-A8C2-E477CF9F7C4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864253" y="2281486"/>
            <a:ext cx="297198" cy="100223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F1F82C-2A7E-446E-B237-46774AFFB308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050492" y="2281754"/>
            <a:ext cx="733226" cy="100196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D9F930-05C7-45D1-9193-F28BA54F3AA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74102" y="4096230"/>
            <a:ext cx="1633951" cy="473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74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Demo(6)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2050" name="7c27df63-c039-4237-8daa-d61f248f7edc" descr="Image">
            <a:extLst>
              <a:ext uri="{FF2B5EF4-FFF2-40B4-BE49-F238E27FC236}">
                <a16:creationId xmlns:a16="http://schemas.microsoft.com/office/drawing/2014/main" id="{3622D603-1266-4479-9BF5-9F7A9AB1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8" y="1705582"/>
            <a:ext cx="8258175" cy="4533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1AE1A-1E1D-4B41-8E14-0B8281BCD00A}"/>
              </a:ext>
            </a:extLst>
          </p:cNvPr>
          <p:cNvSpPr txBox="1"/>
          <p:nvPr/>
        </p:nvSpPr>
        <p:spPr>
          <a:xfrm>
            <a:off x="4455743" y="1912422"/>
            <a:ext cx="6559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E11E-04AA-416D-AB8E-55ECDB56F139}"/>
              </a:ext>
            </a:extLst>
          </p:cNvPr>
          <p:cNvSpPr txBox="1"/>
          <p:nvPr/>
        </p:nvSpPr>
        <p:spPr>
          <a:xfrm>
            <a:off x="1395335" y="3958926"/>
            <a:ext cx="8787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GPIO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F7150-812C-4D2D-9EA7-3D85AC89B514}"/>
              </a:ext>
            </a:extLst>
          </p:cNvPr>
          <p:cNvSpPr txBox="1"/>
          <p:nvPr/>
        </p:nvSpPr>
        <p:spPr>
          <a:xfrm>
            <a:off x="3940878" y="1912154"/>
            <a:ext cx="4411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2A08-B2F0-4D90-AF8D-5B2769097FE2}"/>
              </a:ext>
            </a:extLst>
          </p:cNvPr>
          <p:cNvSpPr txBox="1"/>
          <p:nvPr/>
        </p:nvSpPr>
        <p:spPr>
          <a:xfrm>
            <a:off x="3375026" y="1912154"/>
            <a:ext cx="4651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RX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151CC-8B75-4FE6-ABA6-72312B5C3975}"/>
              </a:ext>
            </a:extLst>
          </p:cNvPr>
          <p:cNvSpPr txBox="1"/>
          <p:nvPr/>
        </p:nvSpPr>
        <p:spPr>
          <a:xfrm>
            <a:off x="2640859" y="1912154"/>
            <a:ext cx="633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3.3V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2094FF-A3FA-476E-893C-6F82A2A77F3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57613" y="2281486"/>
            <a:ext cx="650009" cy="1002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37E526-D2BF-47F7-B51B-397D937A260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607622" y="2281486"/>
            <a:ext cx="114445" cy="987852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F29B71-04F5-4869-A8C2-E477CF9F7C4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864253" y="2281486"/>
            <a:ext cx="297198" cy="100223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F1F82C-2A7E-446E-B237-46774AFFB308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050492" y="2281754"/>
            <a:ext cx="733226" cy="100196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D9F930-05C7-45D1-9193-F28BA54F3AA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74102" y="4096230"/>
            <a:ext cx="1633951" cy="473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DE418B-5470-418B-A3F8-626AA666D22D}"/>
              </a:ext>
            </a:extLst>
          </p:cNvPr>
          <p:cNvSpPr txBox="1"/>
          <p:nvPr/>
        </p:nvSpPr>
        <p:spPr>
          <a:xfrm>
            <a:off x="5972174" y="4485156"/>
            <a:ext cx="4178505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NOTE </a:t>
            </a:r>
          </a:p>
          <a:p>
            <a:r>
              <a:rPr lang="en-US" dirty="0"/>
              <a:t>You need to connect TX </a:t>
            </a:r>
            <a:r>
              <a:rPr lang="en-US" dirty="0">
                <a:sym typeface="Wingdings" panose="05000000000000000000" pitchFamily="2" charset="2"/>
              </a:rPr>
              <a:t></a:t>
            </a:r>
            <a:r>
              <a:rPr lang="en-US" dirty="0"/>
              <a:t> RX and RX</a:t>
            </a:r>
            <a:r>
              <a:rPr lang="en-US" dirty="0">
                <a:sym typeface="Wingdings" panose="05000000000000000000" pitchFamily="2" charset="2"/>
              </a:rPr>
              <a:t> TX </a:t>
            </a:r>
            <a:r>
              <a:rPr lang="en-US" dirty="0"/>
              <a:t>on your serial port adapter. ESP chipset supports only 3.3 volts. Your </a:t>
            </a:r>
            <a:r>
              <a:rPr lang="en-US" b="1" dirty="0"/>
              <a:t>RS-232</a:t>
            </a:r>
            <a:r>
              <a:rPr lang="en-US" dirty="0"/>
              <a:t> adapter </a:t>
            </a:r>
            <a:r>
              <a:rPr lang="en-US" b="1" dirty="0"/>
              <a:t>must support 3.3 volts</a:t>
            </a:r>
            <a:r>
              <a:rPr lang="en-US" dirty="0"/>
              <a:t> on input and output ports.</a:t>
            </a:r>
          </a:p>
        </p:txBody>
      </p:sp>
    </p:spTree>
    <p:extLst>
      <p:ext uri="{BB962C8B-B14F-4D97-AF65-F5344CB8AC3E}">
        <p14:creationId xmlns:p14="http://schemas.microsoft.com/office/powerpoint/2010/main" val="365025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5E259C-22A9-4100-94F2-B1DC20D1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8BAB16-6BBD-4166-B856-74F5E7B4F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600" dirty="0"/>
              <a:t>What devices will be presented today?</a:t>
            </a:r>
          </a:p>
          <a:p>
            <a:r>
              <a:rPr lang="en-US" sz="2600" dirty="0"/>
              <a:t>What is Node-Red?</a:t>
            </a:r>
          </a:p>
          <a:p>
            <a:pPr lvl="1"/>
            <a:r>
              <a:rPr lang="en-US" sz="2300" dirty="0"/>
              <a:t>Workflow engine</a:t>
            </a:r>
          </a:p>
          <a:p>
            <a:pPr lvl="1"/>
            <a:r>
              <a:rPr lang="en-US" sz="2300" dirty="0"/>
              <a:t>What do we have out of the box</a:t>
            </a:r>
          </a:p>
          <a:p>
            <a:pPr lvl="1"/>
            <a:r>
              <a:rPr lang="en-US" sz="2300" dirty="0"/>
              <a:t>Key components</a:t>
            </a:r>
          </a:p>
          <a:p>
            <a:r>
              <a:rPr lang="en-US" sz="2600" dirty="0"/>
              <a:t>What is </a:t>
            </a:r>
            <a:r>
              <a:rPr lang="en-US" sz="2600" dirty="0" err="1"/>
              <a:t>Mosquitto</a:t>
            </a:r>
            <a:r>
              <a:rPr lang="en-US" sz="2600" dirty="0"/>
              <a:t>?</a:t>
            </a:r>
          </a:p>
          <a:p>
            <a:pPr lvl="1"/>
            <a:r>
              <a:rPr lang="en-US" sz="2300" dirty="0"/>
              <a:t>MQTT</a:t>
            </a:r>
          </a:p>
          <a:p>
            <a:pPr lvl="1"/>
            <a:r>
              <a:rPr lang="en-US" sz="2300" dirty="0"/>
              <a:t>Message Broker</a:t>
            </a:r>
          </a:p>
          <a:p>
            <a:pPr lvl="1"/>
            <a:r>
              <a:rPr lang="en-US" sz="2300" dirty="0"/>
              <a:t>Key components</a:t>
            </a:r>
          </a:p>
          <a:p>
            <a:r>
              <a:rPr lang="en-US" sz="2600" dirty="0"/>
              <a:t>How to start an adventure with Workflow Engine and MQTT </a:t>
            </a:r>
          </a:p>
          <a:p>
            <a:endParaRPr lang="en-US" dirty="0"/>
          </a:p>
          <a:p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3934B-BD68-4697-8FFB-A10C8EB53443}"/>
              </a:ext>
            </a:extLst>
          </p:cNvPr>
          <p:cNvSpPr txBox="1"/>
          <p:nvPr/>
        </p:nvSpPr>
        <p:spPr>
          <a:xfrm>
            <a:off x="6753225" y="2981325"/>
            <a:ext cx="3580019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A lot of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practical</a:t>
            </a:r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examples</a:t>
            </a:r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!</a:t>
            </a:r>
            <a:endParaRPr lang="en-US" sz="2400" dirty="0">
              <a:solidFill>
                <a:schemeClr val="tx2">
                  <a:lumMod val="2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tx2">
                    <a:lumMod val="2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29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Demo(6)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69A5C-B211-43E2-A937-F7AEABDC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9608412" cy="36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18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Demo(6)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3529B-DC66-466C-8CF9-02DBC9C8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55" y="1860550"/>
            <a:ext cx="4514850" cy="201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79687-30C9-47CB-B01B-84C1E447B7B4}"/>
              </a:ext>
            </a:extLst>
          </p:cNvPr>
          <p:cNvSpPr txBox="1"/>
          <p:nvPr/>
        </p:nvSpPr>
        <p:spPr>
          <a:xfrm>
            <a:off x="6451600" y="2360605"/>
            <a:ext cx="3781805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sz="48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2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(1) BLE - Intruder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834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(2) MQTT &amp; VOICE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Aragorn. Switch on the red light.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26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C9E2-7F32-4598-B0C2-AD82994E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(3) Smart LAMP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5C39C-0C7B-4DC5-8964-A07BF0D4A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10" y="2030413"/>
            <a:ext cx="2332887" cy="3875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48328F-90AE-4644-8C9E-FDC8BB3B70F5}"/>
              </a:ext>
            </a:extLst>
          </p:cNvPr>
          <p:cNvSpPr txBox="1"/>
          <p:nvPr/>
        </p:nvSpPr>
        <p:spPr>
          <a:xfrm>
            <a:off x="1141413" y="2381250"/>
            <a:ext cx="5516562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What will happen when you change initial product purpose and extend its usability?</a:t>
            </a:r>
          </a:p>
        </p:txBody>
      </p:sp>
    </p:spTree>
    <p:extLst>
      <p:ext uri="{BB962C8B-B14F-4D97-AF65-F5344CB8AC3E}">
        <p14:creationId xmlns:p14="http://schemas.microsoft.com/office/powerpoint/2010/main" val="2151981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34527342-7DD1-42D6-B5F2-807E9568738C}"/>
              </a:ext>
            </a:extLst>
          </p:cNvPr>
          <p:cNvSpPr/>
          <p:nvPr/>
        </p:nvSpPr>
        <p:spPr>
          <a:xfrm>
            <a:off x="1600199" y="2097088"/>
            <a:ext cx="8533286" cy="4017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BONUS (3) Smart LAMP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00E76-2BFD-430A-B584-CBB8E00B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17995" y="3453441"/>
            <a:ext cx="337228" cy="1528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4C527-1F94-4865-8AC9-B73298A5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49235" y="3453441"/>
            <a:ext cx="337228" cy="152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38AB1-141D-47A3-8059-244EC63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2283615" y="3453441"/>
            <a:ext cx="337228" cy="1528768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4CA0EAF-5CBA-4B7A-BE17-120371F1850D}"/>
              </a:ext>
            </a:extLst>
          </p:cNvPr>
          <p:cNvCxnSpPr>
            <a:stCxn id="9" idx="0"/>
            <a:endCxn id="7" idx="2"/>
          </p:cNvCxnSpPr>
          <p:nvPr/>
        </p:nvCxnSpPr>
        <p:spPr>
          <a:xfrm rot="5400000">
            <a:off x="2269419" y="4799399"/>
            <a:ext cx="12700" cy="365620"/>
          </a:xfrm>
          <a:prstGeom prst="bentConnector3">
            <a:avLst>
              <a:gd name="adj1" fmla="val 1125000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2049B-00D2-4728-B268-F8320DFF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31128" y="3903064"/>
            <a:ext cx="909028" cy="1578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C8777C-860F-4C13-B271-5EF30F07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515" y="2708752"/>
            <a:ext cx="394283" cy="921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4882D1-8903-4DDC-829A-7B6F15876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793" y="2923418"/>
            <a:ext cx="482079" cy="104732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76A451-4AFE-4108-B90D-D75E5C1EBE9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982833" y="3970746"/>
            <a:ext cx="15875" cy="1950823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9DD469-09E2-4E76-92CD-70A713BFDB67}"/>
              </a:ext>
            </a:extLst>
          </p:cNvPr>
          <p:cNvCxnSpPr>
            <a:cxnSpLocks/>
          </p:cNvCxnSpPr>
          <p:nvPr/>
        </p:nvCxnSpPr>
        <p:spPr>
          <a:xfrm flipH="1">
            <a:off x="3474632" y="3934697"/>
            <a:ext cx="322467" cy="0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ED38BC-AD16-4A8E-9069-2A98805320A5}"/>
              </a:ext>
            </a:extLst>
          </p:cNvPr>
          <p:cNvCxnSpPr>
            <a:cxnSpLocks/>
          </p:cNvCxnSpPr>
          <p:nvPr/>
        </p:nvCxnSpPr>
        <p:spPr>
          <a:xfrm flipH="1" flipV="1">
            <a:off x="3456950" y="3037945"/>
            <a:ext cx="1659" cy="9328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524A42-C77A-4CB1-A91C-A5E461F5118F}"/>
              </a:ext>
            </a:extLst>
          </p:cNvPr>
          <p:cNvCxnSpPr>
            <a:cxnSpLocks/>
          </p:cNvCxnSpPr>
          <p:nvPr/>
        </p:nvCxnSpPr>
        <p:spPr>
          <a:xfrm flipH="1">
            <a:off x="2086609" y="3069577"/>
            <a:ext cx="13843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82B5DA-4BE0-42F8-B844-C1A859E4EB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17849" y="4982209"/>
            <a:ext cx="22198" cy="927648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066539-1705-46C1-8730-5B3D23F5F451}"/>
              </a:ext>
            </a:extLst>
          </p:cNvPr>
          <p:cNvCxnSpPr>
            <a:cxnSpLocks/>
          </p:cNvCxnSpPr>
          <p:nvPr/>
        </p:nvCxnSpPr>
        <p:spPr>
          <a:xfrm flipV="1">
            <a:off x="2853881" y="5885521"/>
            <a:ext cx="6550782" cy="167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DA49FBA-62CC-4678-B578-EF5FE7F3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907600" y="3148295"/>
            <a:ext cx="761941" cy="2847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E176A7-C16C-4EA6-A115-8B2004054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255744" y="5153225"/>
            <a:ext cx="761941" cy="2847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1B636E-765B-436B-8824-F44AA99A8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801928" y="3858591"/>
            <a:ext cx="761941" cy="28474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AB420D4-2E6A-4D26-A240-501B38DAD056}"/>
              </a:ext>
            </a:extLst>
          </p:cNvPr>
          <p:cNvCxnSpPr/>
          <p:nvPr/>
        </p:nvCxnSpPr>
        <p:spPr>
          <a:xfrm>
            <a:off x="5430943" y="4136032"/>
            <a:ext cx="698329" cy="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1FD72C-B4F5-41FD-A1AC-BBEC1B7E1B9C}"/>
              </a:ext>
            </a:extLst>
          </p:cNvPr>
          <p:cNvCxnSpPr>
            <a:cxnSpLocks/>
          </p:cNvCxnSpPr>
          <p:nvPr/>
        </p:nvCxnSpPr>
        <p:spPr>
          <a:xfrm flipV="1">
            <a:off x="6120883" y="4127643"/>
            <a:ext cx="0" cy="176626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E1C46F-831A-41CC-A669-04152A5D1172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5288570" y="3671638"/>
            <a:ext cx="0" cy="269748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0BDCEEF-9A30-4982-80E9-6E11839E5A7C}"/>
              </a:ext>
            </a:extLst>
          </p:cNvPr>
          <p:cNvCxnSpPr/>
          <p:nvPr/>
        </p:nvCxnSpPr>
        <p:spPr>
          <a:xfrm flipV="1">
            <a:off x="4946424" y="2909697"/>
            <a:ext cx="0" cy="108372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E9D561F-A59F-42AE-8A3B-06EEF0EDDA23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925495" y="2909697"/>
            <a:ext cx="363075" cy="0"/>
          </a:xfrm>
          <a:prstGeom prst="line">
            <a:avLst/>
          </a:prstGeom>
          <a:ln w="571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EA7B4EA-7E58-40D1-97C8-6034D19C1DF8}"/>
              </a:ext>
            </a:extLst>
          </p:cNvPr>
          <p:cNvCxnSpPr/>
          <p:nvPr/>
        </p:nvCxnSpPr>
        <p:spPr>
          <a:xfrm>
            <a:off x="4141081" y="3970746"/>
            <a:ext cx="805343" cy="0"/>
          </a:xfrm>
          <a:prstGeom prst="line">
            <a:avLst/>
          </a:prstGeom>
          <a:ln w="5715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3C00EF-A13E-4BA7-9AFE-01E519D1A549}"/>
              </a:ext>
            </a:extLst>
          </p:cNvPr>
          <p:cNvCxnSpPr>
            <a:cxnSpLocks/>
          </p:cNvCxnSpPr>
          <p:nvPr/>
        </p:nvCxnSpPr>
        <p:spPr>
          <a:xfrm flipH="1">
            <a:off x="2058515" y="2502455"/>
            <a:ext cx="5680234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3579F0-D55C-4180-B832-0D72875CA086}"/>
              </a:ext>
            </a:extLst>
          </p:cNvPr>
          <p:cNvCxnSpPr>
            <a:cxnSpLocks/>
          </p:cNvCxnSpPr>
          <p:nvPr/>
        </p:nvCxnSpPr>
        <p:spPr>
          <a:xfrm flipH="1" flipV="1">
            <a:off x="2083841" y="2513588"/>
            <a:ext cx="2768" cy="950165"/>
          </a:xfrm>
          <a:prstGeom prst="line">
            <a:avLst/>
          </a:prstGeom>
          <a:ln w="571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EAE575D-1FAD-46DF-B9D3-9FD4CBB6FDDE}"/>
              </a:ext>
            </a:extLst>
          </p:cNvPr>
          <p:cNvCxnSpPr>
            <a:cxnSpLocks/>
          </p:cNvCxnSpPr>
          <p:nvPr/>
        </p:nvCxnSpPr>
        <p:spPr>
          <a:xfrm>
            <a:off x="5288570" y="4136032"/>
            <a:ext cx="0" cy="156878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E24DEC-5F66-4820-8BA2-B5DD260B4CC7}"/>
              </a:ext>
            </a:extLst>
          </p:cNvPr>
          <p:cNvCxnSpPr>
            <a:cxnSpLocks/>
          </p:cNvCxnSpPr>
          <p:nvPr/>
        </p:nvCxnSpPr>
        <p:spPr>
          <a:xfrm>
            <a:off x="5263480" y="4311488"/>
            <a:ext cx="1370414" cy="0"/>
          </a:xfrm>
          <a:prstGeom prst="line">
            <a:avLst/>
          </a:prstGeom>
          <a:ln w="571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5E19F9-C73B-4EC1-BB9C-18CDF45C0558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6625981" y="3604729"/>
            <a:ext cx="10733" cy="1309898"/>
          </a:xfrm>
          <a:prstGeom prst="line">
            <a:avLst/>
          </a:prstGeom>
          <a:ln w="5715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E02DCE8-05CB-49C1-B4A2-34FFA444C44A}"/>
              </a:ext>
            </a:extLst>
          </p:cNvPr>
          <p:cNvCxnSpPr>
            <a:cxnSpLocks/>
          </p:cNvCxnSpPr>
          <p:nvPr/>
        </p:nvCxnSpPr>
        <p:spPr>
          <a:xfrm>
            <a:off x="6625981" y="5655294"/>
            <a:ext cx="0" cy="254563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AF34AD22-701A-4CC1-B18E-AF8DDE3E7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768312" y="2361510"/>
            <a:ext cx="1193776" cy="1983266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6343F2-A767-4D7F-969C-18C5C661BDB7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9365200" y="4344776"/>
            <a:ext cx="19470" cy="1565081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D93E6E2-20CF-4805-B5FE-5BC353219F5C}"/>
              </a:ext>
            </a:extLst>
          </p:cNvPr>
          <p:cNvCxnSpPr>
            <a:cxnSpLocks/>
          </p:cNvCxnSpPr>
          <p:nvPr/>
        </p:nvCxnSpPr>
        <p:spPr>
          <a:xfrm>
            <a:off x="7908335" y="3642735"/>
            <a:ext cx="935675" cy="9290"/>
          </a:xfrm>
          <a:prstGeom prst="line">
            <a:avLst/>
          </a:prstGeom>
          <a:ln w="571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4C20EC5-E92A-4748-A1BE-340B17D95692}"/>
              </a:ext>
            </a:extLst>
          </p:cNvPr>
          <p:cNvCxnSpPr>
            <a:cxnSpLocks/>
          </p:cNvCxnSpPr>
          <p:nvPr/>
        </p:nvCxnSpPr>
        <p:spPr>
          <a:xfrm flipH="1">
            <a:off x="6625981" y="3630602"/>
            <a:ext cx="937888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F861D1-A0E3-4B85-909F-6C7576EDC10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6625981" y="3991330"/>
            <a:ext cx="175947" cy="9633"/>
          </a:xfrm>
          <a:prstGeom prst="line">
            <a:avLst/>
          </a:prstGeom>
          <a:ln w="5715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196C82E-13ED-4949-BD9B-537A4CCCA4CB}"/>
              </a:ext>
            </a:extLst>
          </p:cNvPr>
          <p:cNvCxnSpPr>
            <a:cxnSpLocks/>
          </p:cNvCxnSpPr>
          <p:nvPr/>
        </p:nvCxnSpPr>
        <p:spPr>
          <a:xfrm>
            <a:off x="7738749" y="3521437"/>
            <a:ext cx="1979" cy="49505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62F95-4D66-4EBB-B52B-B39C3313F02A}"/>
              </a:ext>
            </a:extLst>
          </p:cNvPr>
          <p:cNvCxnSpPr>
            <a:cxnSpLocks/>
            <a:stCxn id="38" idx="1"/>
          </p:cNvCxnSpPr>
          <p:nvPr/>
        </p:nvCxnSpPr>
        <p:spPr>
          <a:xfrm flipV="1">
            <a:off x="7563869" y="3991329"/>
            <a:ext cx="164787" cy="9634"/>
          </a:xfrm>
          <a:prstGeom prst="line">
            <a:avLst/>
          </a:prstGeom>
          <a:ln w="571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402350D5-7D5B-45AE-ADE1-FF84E33024F7}"/>
              </a:ext>
            </a:extLst>
          </p:cNvPr>
          <p:cNvCxnSpPr>
            <a:stCxn id="9" idx="2"/>
            <a:endCxn id="8" idx="0"/>
          </p:cNvCxnSpPr>
          <p:nvPr/>
        </p:nvCxnSpPr>
        <p:spPr>
          <a:xfrm rot="5400000" flipH="1" flipV="1">
            <a:off x="2635039" y="3270631"/>
            <a:ext cx="12700" cy="365620"/>
          </a:xfrm>
          <a:prstGeom prst="bentConnector3">
            <a:avLst>
              <a:gd name="adj1" fmla="val 1200000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65022CD-92DB-4632-9920-87E34BBA6C1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728657" y="2476017"/>
            <a:ext cx="10092" cy="232735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76C3224-1AFF-456C-8CC6-DFAC9522519C}"/>
              </a:ext>
            </a:extLst>
          </p:cNvPr>
          <p:cNvSpPr txBox="1"/>
          <p:nvPr/>
        </p:nvSpPr>
        <p:spPr>
          <a:xfrm>
            <a:off x="6938073" y="4136032"/>
            <a:ext cx="62579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4,7K</a:t>
            </a:r>
            <a:r>
              <a:rPr lang="el-GR" sz="1100" b="1" dirty="0">
                <a:solidFill>
                  <a:srgbClr val="002060"/>
                </a:solidFill>
              </a:rPr>
              <a:t> Ω</a:t>
            </a:r>
            <a:endParaRPr lang="en-US" sz="11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F355E06-B539-471A-A3D9-B2AD9594AC61}"/>
              </a:ext>
            </a:extLst>
          </p:cNvPr>
          <p:cNvSpPr txBox="1"/>
          <p:nvPr/>
        </p:nvSpPr>
        <p:spPr>
          <a:xfrm rot="5400000">
            <a:off x="6592114" y="5197247"/>
            <a:ext cx="60632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4,7K</a:t>
            </a:r>
            <a:r>
              <a:rPr lang="el-GR" sz="1100" b="1" dirty="0">
                <a:solidFill>
                  <a:srgbClr val="002060"/>
                </a:solidFill>
              </a:rPr>
              <a:t> Ω</a:t>
            </a:r>
            <a:endParaRPr lang="en-US" sz="11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E7D0674-9DCF-4DB0-B01D-DEDA8D848019}"/>
              </a:ext>
            </a:extLst>
          </p:cNvPr>
          <p:cNvSpPr txBox="1"/>
          <p:nvPr/>
        </p:nvSpPr>
        <p:spPr>
          <a:xfrm>
            <a:off x="7847260" y="2313148"/>
            <a:ext cx="75146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B-C-E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5234C0-C39C-43A0-9135-5E9DDA1E3EA8}"/>
              </a:ext>
            </a:extLst>
          </p:cNvPr>
          <p:cNvSpPr txBox="1"/>
          <p:nvPr/>
        </p:nvSpPr>
        <p:spPr>
          <a:xfrm>
            <a:off x="3650975" y="2584088"/>
            <a:ext cx="75146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I–G-O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40C63EF-C04E-4FDF-876D-985309077AE3}"/>
              </a:ext>
            </a:extLst>
          </p:cNvPr>
          <p:cNvSpPr txBox="1"/>
          <p:nvPr/>
        </p:nvSpPr>
        <p:spPr>
          <a:xfrm>
            <a:off x="5741370" y="3198162"/>
            <a:ext cx="57345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GPIO2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B68E424-2271-4BF9-A813-DBE08DD456AC}"/>
              </a:ext>
            </a:extLst>
          </p:cNvPr>
          <p:cNvCxnSpPr>
            <a:stCxn id="175" idx="2"/>
          </p:cNvCxnSpPr>
          <p:nvPr/>
        </p:nvCxnSpPr>
        <p:spPr>
          <a:xfrm flipH="1">
            <a:off x="5253859" y="3459772"/>
            <a:ext cx="774238" cy="685343"/>
          </a:xfrm>
          <a:prstGeom prst="straightConnector1">
            <a:avLst/>
          </a:prstGeom>
          <a:ln w="28575">
            <a:solidFill>
              <a:schemeClr val="bg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72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BED0-A8D2-420B-A0A1-23A9FCE5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678E2-3635-4A58-B4A4-A76328379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Node-Red™ and </a:t>
            </a:r>
            <a:r>
              <a:rPr lang="en-US" dirty="0" err="1"/>
              <a:t>Mosquitto</a:t>
            </a:r>
            <a:r>
              <a:rPr lang="en-US" dirty="0"/>
              <a:t>™ are really easy to use.</a:t>
            </a:r>
          </a:p>
          <a:p>
            <a:r>
              <a:rPr lang="en-US" dirty="0"/>
              <a:t>Both products have been on the market for long and they represent mature solutions. </a:t>
            </a:r>
          </a:p>
          <a:p>
            <a:r>
              <a:rPr lang="en-US" dirty="0"/>
              <a:t>To start you need to spend less than €30 plus your time.</a:t>
            </a:r>
          </a:p>
          <a:p>
            <a:r>
              <a:rPr lang="en-US" dirty="0"/>
              <a:t>Visual Studio Code™ and </a:t>
            </a:r>
            <a:r>
              <a:rPr lang="en-US" dirty="0" err="1"/>
              <a:t>PlatformIO</a:t>
            </a:r>
            <a:r>
              <a:rPr lang="en-US" dirty="0"/>
              <a:t>™ make an easy entry level.   </a:t>
            </a:r>
          </a:p>
        </p:txBody>
      </p:sp>
    </p:spTree>
    <p:extLst>
      <p:ext uri="{BB962C8B-B14F-4D97-AF65-F5344CB8AC3E}">
        <p14:creationId xmlns:p14="http://schemas.microsoft.com/office/powerpoint/2010/main" val="1094709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9505-0B92-47A1-B8B2-E4272921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5A582-F9BC-499F-855F-84556E589D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Andreas </a:t>
            </a:r>
            <a:r>
              <a:rPr lang="en-US" dirty="0" err="1"/>
              <a:t>Spiess</a:t>
            </a:r>
            <a:br>
              <a:rPr lang="en-US" dirty="0"/>
            </a:br>
            <a:r>
              <a:rPr lang="en-US" dirty="0"/>
              <a:t>	</a:t>
            </a:r>
            <a:r>
              <a:rPr lang="en-US" sz="11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https://www.youtube.com/channel/UCu7_D0o48KbfhpEohoP7YSQ</a:t>
            </a:r>
            <a:endParaRPr lang="en-US" sz="1200" b="1" dirty="0"/>
          </a:p>
          <a:p>
            <a:r>
              <a:rPr lang="en-US" dirty="0" err="1"/>
              <a:t>GreatScott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	</a:t>
            </a:r>
            <a:r>
              <a:rPr lang="en-US" sz="12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https://www.youtube.com/user/greatscottlab</a:t>
            </a:r>
            <a:endParaRPr lang="en-US" sz="1200" b="1" dirty="0"/>
          </a:p>
          <a:p>
            <a:r>
              <a:rPr lang="de-DE" dirty="0"/>
              <a:t>Richard Wenner</a:t>
            </a:r>
            <a:br>
              <a:rPr lang="de-DE" dirty="0"/>
            </a:br>
            <a:r>
              <a:rPr lang="de-DE" dirty="0"/>
              <a:t>	</a:t>
            </a:r>
            <a:r>
              <a:rPr lang="de-DE" sz="12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https://www.youtube.com/user/dicktonybo</a:t>
            </a:r>
            <a:endParaRPr lang="de-DE" sz="1200" b="1" dirty="0"/>
          </a:p>
          <a:p>
            <a:r>
              <a:rPr lang="de-DE" dirty="0" err="1"/>
              <a:t>bitluni's</a:t>
            </a:r>
            <a:r>
              <a:rPr lang="de-DE" dirty="0"/>
              <a:t> lab</a:t>
            </a:r>
            <a:br>
              <a:rPr lang="de-DE" dirty="0"/>
            </a:br>
            <a:r>
              <a:rPr lang="de-DE" dirty="0"/>
              <a:t>	</a:t>
            </a:r>
            <a:r>
              <a:rPr lang="de-DE" sz="12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https://www.youtube.com/user/bitlunislab</a:t>
            </a:r>
            <a:endParaRPr lang="de-DE" sz="12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223EB-EA4C-4DB7-B43A-1EDCDCA5E1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Kevin </a:t>
            </a:r>
            <a:r>
              <a:rPr lang="de-DE" dirty="0" err="1"/>
              <a:t>Darrah</a:t>
            </a:r>
            <a:br>
              <a:rPr lang="de-DE" dirty="0"/>
            </a:br>
            <a:r>
              <a:rPr lang="de-DE" dirty="0"/>
              <a:t>	</a:t>
            </a:r>
            <a:r>
              <a:rPr lang="de-DE" sz="12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https://www.youtube.com/user/kdarrah1234</a:t>
            </a:r>
            <a:endParaRPr lang="de-DE" sz="1200" b="1" dirty="0"/>
          </a:p>
          <a:p>
            <a:r>
              <a:rPr lang="en-US" dirty="0" err="1"/>
              <a:t>Electronoobs</a:t>
            </a:r>
            <a:br>
              <a:rPr lang="en-US" dirty="0"/>
            </a:br>
            <a:r>
              <a:rPr lang="en-US" dirty="0"/>
              <a:t>	</a:t>
            </a:r>
            <a:r>
              <a:rPr lang="en-US" sz="11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https://www.youtube.com/channel/UCjiVhIvGmRZixSzupD0sS9Q</a:t>
            </a:r>
            <a:endParaRPr lang="en-US" sz="1100" b="1" dirty="0"/>
          </a:p>
          <a:p>
            <a:r>
              <a:rPr lang="en-US" dirty="0"/>
              <a:t>Ben Eater</a:t>
            </a:r>
            <a:br>
              <a:rPr lang="en-US" dirty="0"/>
            </a:br>
            <a:r>
              <a:rPr lang="en-US" dirty="0"/>
              <a:t>	</a:t>
            </a:r>
            <a:r>
              <a:rPr lang="en-US" sz="11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https://www.youtube.com/channel/UCS0N5baNlQWJCUrhCEo8WlA</a:t>
            </a:r>
            <a:endParaRPr lang="en-US" b="1" dirty="0"/>
          </a:p>
          <a:p>
            <a:r>
              <a:rPr lang="en-US" dirty="0"/>
              <a:t>AUTODESK ® TINKERCAD™</a:t>
            </a:r>
            <a:br>
              <a:rPr lang="en-US" dirty="0"/>
            </a:br>
            <a:r>
              <a:rPr lang="en-US" dirty="0"/>
              <a:t>	</a:t>
            </a:r>
            <a:r>
              <a:rPr lang="en-US" sz="120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https://www.tinkercad.com/circuits</a:t>
            </a:r>
            <a:endParaRPr lang="en-US" sz="1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4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BE6C-7295-460B-ACAE-E7ABBB90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you can find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631C-F7FC-4BA3-8FAF-9F67C441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947828"/>
            <a:ext cx="4878389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https://lastboardingcall.pl </a:t>
            </a:r>
          </a:p>
          <a:p>
            <a:pPr lvl="1"/>
            <a:r>
              <a:rPr lang="en-US" dirty="0"/>
              <a:t>https://mrmatrix.net 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https://github.com/MariuszKrzanowski</a:t>
            </a:r>
          </a:p>
          <a:p>
            <a:r>
              <a:rPr lang="en-US" dirty="0"/>
              <a:t>Tweeter</a:t>
            </a:r>
          </a:p>
          <a:p>
            <a:pPr lvl="1"/>
            <a:r>
              <a:rPr lang="en-US" dirty="0"/>
              <a:t>@KrzanowskiM</a:t>
            </a:r>
          </a:p>
          <a:p>
            <a:r>
              <a:rPr lang="en-US" dirty="0"/>
              <a:t>Meetups</a:t>
            </a:r>
          </a:p>
          <a:p>
            <a:pPr lvl="1"/>
            <a:r>
              <a:rPr lang="en-US" dirty="0"/>
              <a:t>Warszawska Grupa .NET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az 14">
            <a:extLst>
              <a:ext uri="{FF2B5EF4-FFF2-40B4-BE49-F238E27FC236}">
                <a16:creationId xmlns:a16="http://schemas.microsoft.com/office/drawing/2014/main" id="{D3AD4659-7116-4916-B459-6198AC473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947828"/>
            <a:ext cx="4875213" cy="32517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D2967-B2AB-45E0-8AEF-F32E0F766B65}"/>
              </a:ext>
            </a:extLst>
          </p:cNvPr>
          <p:cNvSpPr/>
          <p:nvPr/>
        </p:nvSpPr>
        <p:spPr>
          <a:xfrm>
            <a:off x="4328983" y="5651210"/>
            <a:ext cx="4188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Mariusz Krzanowski</a:t>
            </a:r>
          </a:p>
        </p:txBody>
      </p:sp>
    </p:spTree>
    <p:extLst>
      <p:ext uri="{BB962C8B-B14F-4D97-AF65-F5344CB8AC3E}">
        <p14:creationId xmlns:p14="http://schemas.microsoft.com/office/powerpoint/2010/main" val="3311400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DB67DD-F6D1-4200-A6F4-CC2246378566}"/>
              </a:ext>
            </a:extLst>
          </p:cNvPr>
          <p:cNvSpPr txBox="1"/>
          <p:nvPr/>
        </p:nvSpPr>
        <p:spPr>
          <a:xfrm>
            <a:off x="2017335" y="1913640"/>
            <a:ext cx="7720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03535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42FC-F7AE-4883-A27C-AED7F32E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B9B77-584B-4AF9-B77C-119C1D5F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WI-FI Router (out of scope)</a:t>
            </a:r>
          </a:p>
          <a:p>
            <a:r>
              <a:rPr lang="en-US" dirty="0"/>
              <a:t>Raspberry PI Zero W (€12-€17)</a:t>
            </a:r>
          </a:p>
          <a:p>
            <a:r>
              <a:rPr lang="en-US" dirty="0"/>
              <a:t>ESP8266-12E board (~€6)</a:t>
            </a:r>
          </a:p>
          <a:p>
            <a:r>
              <a:rPr lang="en-US" dirty="0"/>
              <a:t>ESP8266-01 (~€3) </a:t>
            </a:r>
          </a:p>
          <a:p>
            <a:r>
              <a:rPr lang="en-US" dirty="0"/>
              <a:t>SONOFF S20 (~17€)</a:t>
            </a:r>
          </a:p>
          <a:p>
            <a:r>
              <a:rPr lang="en-US" dirty="0"/>
              <a:t>Diodes, thermometers, transistors,</a:t>
            </a:r>
            <a:br>
              <a:rPr lang="en-US" dirty="0"/>
            </a:br>
            <a:r>
              <a:rPr lang="en-US" dirty="0"/>
              <a:t>resistors, toggle switches … (~€0.1 each)</a:t>
            </a:r>
          </a:p>
          <a:p>
            <a:r>
              <a:rPr lang="en-US" dirty="0"/>
              <a:t>Various power supplies</a:t>
            </a:r>
          </a:p>
          <a:p>
            <a:r>
              <a:rPr lang="en-US" dirty="0"/>
              <a:t>Bonus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1B7BF-2997-4ACE-99DE-9FBD64DE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738" y="2097087"/>
            <a:ext cx="5208673" cy="35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87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DB67DD-F6D1-4200-A6F4-CC2246378566}"/>
              </a:ext>
            </a:extLst>
          </p:cNvPr>
          <p:cNvSpPr txBox="1"/>
          <p:nvPr/>
        </p:nvSpPr>
        <p:spPr>
          <a:xfrm>
            <a:off x="2017335" y="1913640"/>
            <a:ext cx="77205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Thank you</a:t>
            </a:r>
          </a:p>
          <a:p>
            <a:pPr algn="ctr"/>
            <a:r>
              <a:rPr lang="en-US" sz="8000" dirty="0">
                <a:sym typeface="Wingdings" panose="05000000000000000000" pitchFamily="2" charset="2"/>
              </a:rPr>
              <a:t></a:t>
            </a:r>
            <a:endParaRPr lang="en-US" sz="8000" dirty="0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F97E4B8-D85E-4578-94B8-1DDB5764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1B37822E-0928-4E3D-BA1F-438BED338806}" type="slidenum">
              <a:rPr lang="pl-PL" sz="12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50</a:t>
            </a:fld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pl-PL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741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BE6C-7295-460B-ACAE-E7ABBB90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you can find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631C-F7FC-4BA3-8FAF-9F67C441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947828"/>
            <a:ext cx="4878389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https://lastboardingcall.pl </a:t>
            </a:r>
          </a:p>
          <a:p>
            <a:pPr lvl="1"/>
            <a:r>
              <a:rPr lang="en-US" dirty="0"/>
              <a:t>https://mrmatrix.net 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https://github.com/MariuszKrzanowski</a:t>
            </a:r>
          </a:p>
          <a:p>
            <a:r>
              <a:rPr lang="en-US" dirty="0"/>
              <a:t>Tweeter</a:t>
            </a:r>
          </a:p>
          <a:p>
            <a:pPr lvl="1"/>
            <a:r>
              <a:rPr lang="en-US" dirty="0"/>
              <a:t>@KrzanowskiM</a:t>
            </a:r>
          </a:p>
          <a:p>
            <a:r>
              <a:rPr lang="en-US" dirty="0"/>
              <a:t>Meetups</a:t>
            </a:r>
          </a:p>
          <a:p>
            <a:pPr lvl="1"/>
            <a:r>
              <a:rPr lang="en-US" dirty="0"/>
              <a:t>Warszawska Grupa .NET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az 14">
            <a:extLst>
              <a:ext uri="{FF2B5EF4-FFF2-40B4-BE49-F238E27FC236}">
                <a16:creationId xmlns:a16="http://schemas.microsoft.com/office/drawing/2014/main" id="{D3AD4659-7116-4916-B459-6198AC473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947828"/>
            <a:ext cx="4875213" cy="32517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D2967-B2AB-45E0-8AEF-F32E0F766B65}"/>
              </a:ext>
            </a:extLst>
          </p:cNvPr>
          <p:cNvSpPr/>
          <p:nvPr/>
        </p:nvSpPr>
        <p:spPr>
          <a:xfrm>
            <a:off x="4328983" y="5651210"/>
            <a:ext cx="4188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Mariusz Krzanowski</a:t>
            </a:r>
          </a:p>
        </p:txBody>
      </p:sp>
    </p:spTree>
    <p:extLst>
      <p:ext uri="{BB962C8B-B14F-4D97-AF65-F5344CB8AC3E}">
        <p14:creationId xmlns:p14="http://schemas.microsoft.com/office/powerpoint/2010/main" val="264779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A438-2E4C-4102-8E50-439D3909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Node-Red?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80BFC-8796-4578-9F1F-5D253149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Developed originally by IBM as a flow design tool.</a:t>
            </a:r>
          </a:p>
          <a:p>
            <a:r>
              <a:rPr lang="en-US" dirty="0"/>
              <a:t>Web browser based application. Server side written in NodeJS.</a:t>
            </a:r>
          </a:p>
          <a:p>
            <a:r>
              <a:rPr lang="en-US" dirty="0"/>
              <a:t>Dashboard delivers: buttons, gauges and charts.  </a:t>
            </a:r>
          </a:p>
          <a:p>
            <a:r>
              <a:rPr lang="en-US" dirty="0"/>
              <a:t>It is open-source since September 2013.</a:t>
            </a:r>
          </a:p>
          <a:p>
            <a:r>
              <a:rPr lang="en-US" dirty="0"/>
              <a:t>Multiple out of the box nodes - including MQTT. </a:t>
            </a:r>
          </a:p>
          <a:p>
            <a:r>
              <a:rPr lang="en-US" dirty="0"/>
              <a:t>JavaScript based functions.</a:t>
            </a:r>
          </a:p>
          <a:p>
            <a:r>
              <a:rPr lang="en-US" dirty="0"/>
              <a:t>NOTE: Preinstalled on Raspberry PI – update suggested.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E54D6-0446-4DAF-B89F-BE9DAB423A6E}"/>
              </a:ext>
            </a:extLst>
          </p:cNvPr>
          <p:cNvSpPr txBox="1"/>
          <p:nvPr/>
        </p:nvSpPr>
        <p:spPr>
          <a:xfrm>
            <a:off x="8266393" y="4376170"/>
            <a:ext cx="278101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https://nodered.org/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20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E83B-EE75-4716-A6DF-579442F7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FYI: How to INSTALL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6A51-468F-4925-BCB5-49FDB5E4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upate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upgrade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nodered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systemctl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enable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nodered.service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from UI install: node-red-dashboard</a:t>
            </a:r>
          </a:p>
        </p:txBody>
      </p:sp>
    </p:spTree>
    <p:extLst>
      <p:ext uri="{BB962C8B-B14F-4D97-AF65-F5344CB8AC3E}">
        <p14:creationId xmlns:p14="http://schemas.microsoft.com/office/powerpoint/2010/main" val="319991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AA537-D23D-4EE9-BF5F-BC8DF8D17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32056" cy="3541714"/>
          </a:xfrm>
        </p:spPr>
        <p:txBody>
          <a:bodyPr>
            <a:normAutofit/>
          </a:bodyPr>
          <a:lstStyle/>
          <a:p>
            <a:r>
              <a:rPr lang="en-US" dirty="0"/>
              <a:t>3 types of nodes 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Transform</a:t>
            </a:r>
          </a:p>
          <a:p>
            <a:r>
              <a:rPr lang="en-US" dirty="0"/>
              <a:t>Inject Node</a:t>
            </a:r>
          </a:p>
          <a:p>
            <a:r>
              <a:rPr lang="en-US" dirty="0"/>
              <a:t>Debug Node</a:t>
            </a:r>
          </a:p>
        </p:txBody>
      </p:sp>
    </p:spTree>
    <p:extLst>
      <p:ext uri="{BB962C8B-B14F-4D97-AF65-F5344CB8AC3E}">
        <p14:creationId xmlns:p14="http://schemas.microsoft.com/office/powerpoint/2010/main" val="388218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 – first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FAF6-D316-40E4-8CDF-E2157660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1367"/>
            <a:ext cx="9315907" cy="32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8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1268</TotalTime>
  <Words>1199</Words>
  <Application>Microsoft Office PowerPoint</Application>
  <PresentationFormat>Widescreen</PresentationFormat>
  <Paragraphs>285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Arial Black</vt:lpstr>
      <vt:lpstr>Calibri</vt:lpstr>
      <vt:lpstr>Tw Cen MT</vt:lpstr>
      <vt:lpstr>Circuit</vt:lpstr>
      <vt:lpstr>IoT on premises</vt:lpstr>
      <vt:lpstr>Goals of the presentation</vt:lpstr>
      <vt:lpstr>About ME</vt:lpstr>
      <vt:lpstr>Agenda:</vt:lpstr>
      <vt:lpstr>Featured devices</vt:lpstr>
      <vt:lpstr>What is Node-Red?</vt:lpstr>
      <vt:lpstr>FYI: How to INSTALL Node-Red</vt:lpstr>
      <vt:lpstr>DEMO (1) Node-Red</vt:lpstr>
      <vt:lpstr>DEMO (1) Node-Red – first flow</vt:lpstr>
      <vt:lpstr>DEMO (1) Node-Red – First flow</vt:lpstr>
      <vt:lpstr>DEMO (2) Raspberry PI and DIODE</vt:lpstr>
      <vt:lpstr>DEMO (2) - Raspberry PI W – pinout</vt:lpstr>
      <vt:lpstr>DEMO (2) Circuit schema</vt:lpstr>
      <vt:lpstr>DEMO (2) Raspberry PI and DIODE</vt:lpstr>
      <vt:lpstr>DEMO (2) Raspberry PI and DIODE</vt:lpstr>
      <vt:lpstr>DEMO (2) - breadboard Photo</vt:lpstr>
      <vt:lpstr>What is Mosquitto™</vt:lpstr>
      <vt:lpstr>MQTT Broker architecture</vt:lpstr>
      <vt:lpstr>MQTT – Domain language</vt:lpstr>
      <vt:lpstr>FYI: How to INSTAL Mosquitto?</vt:lpstr>
      <vt:lpstr>Demo(3) – MQTT on node red only</vt:lpstr>
      <vt:lpstr>Demo (4) – MQTT ON ESP8266-E12</vt:lpstr>
      <vt:lpstr>Demo (4) – MQTT ON ESP8266-E12</vt:lpstr>
      <vt:lpstr>Demo (4) – MQTT ON ESP8266-E12</vt:lpstr>
      <vt:lpstr>Demo (4) – MQTT ON ESP8266-E12</vt:lpstr>
      <vt:lpstr>Demo (4) – MQTT ON ESP8266-E12</vt:lpstr>
      <vt:lpstr>Demo (4) – MQTT ON ESP8266-E12</vt:lpstr>
      <vt:lpstr>Quiz</vt:lpstr>
      <vt:lpstr>Quiz</vt:lpstr>
      <vt:lpstr>1-Wire protocol (Parasite mode)</vt:lpstr>
      <vt:lpstr>Demo (5) – Thermometer</vt:lpstr>
      <vt:lpstr>Demo (5) – Thermometer</vt:lpstr>
      <vt:lpstr>Demo(5) Thermometer</vt:lpstr>
      <vt:lpstr>Demo(5) Thermometer</vt:lpstr>
      <vt:lpstr>Demo(5) Thermometer</vt:lpstr>
      <vt:lpstr>Sonoff S20</vt:lpstr>
      <vt:lpstr>Demo(6) Sonoff S20</vt:lpstr>
      <vt:lpstr>Demo(6) Sonoff S20</vt:lpstr>
      <vt:lpstr>Demo(6) Sonoff S20</vt:lpstr>
      <vt:lpstr>Demo(6) Sonoff S20</vt:lpstr>
      <vt:lpstr>Demo(6) Sonoff S20</vt:lpstr>
      <vt:lpstr>BONUS (1) BLE - Intruder</vt:lpstr>
      <vt:lpstr>BONUS (2) MQTT &amp; VOICE CLIENT</vt:lpstr>
      <vt:lpstr>BONUS (3) Smart LAMP</vt:lpstr>
      <vt:lpstr>BONUS (3) Smart LAMP</vt:lpstr>
      <vt:lpstr>Summary</vt:lpstr>
      <vt:lpstr>References</vt:lpstr>
      <vt:lpstr>Where you can find me?</vt:lpstr>
      <vt:lpstr>PowerPoint Presentation</vt:lpstr>
      <vt:lpstr>PowerPoint Presentation</vt:lpstr>
      <vt:lpstr>Where you can find 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on premise</dc:title>
  <dc:creator>Mariusz Krzanowski (MUKR)</dc:creator>
  <cp:lastModifiedBy>Mariusz Krzanowski (MUKR)</cp:lastModifiedBy>
  <cp:revision>114</cp:revision>
  <dcterms:created xsi:type="dcterms:W3CDTF">2019-08-19T17:37:58Z</dcterms:created>
  <dcterms:modified xsi:type="dcterms:W3CDTF">2019-09-05T15:30:04Z</dcterms:modified>
</cp:coreProperties>
</file>